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handoutMasterIdLst>
    <p:handoutMasterId r:id="rId32"/>
  </p:handoutMasterIdLst>
  <p:sldIdLst>
    <p:sldId id="258" r:id="rId3"/>
    <p:sldId id="260" r:id="rId4"/>
    <p:sldId id="282" r:id="rId5"/>
    <p:sldId id="287" r:id="rId6"/>
    <p:sldId id="393" r:id="rId7"/>
    <p:sldId id="387" r:id="rId8"/>
    <p:sldId id="388" r:id="rId9"/>
    <p:sldId id="337" r:id="rId10"/>
    <p:sldId id="389" r:id="rId11"/>
    <p:sldId id="340" r:id="rId12"/>
    <p:sldId id="339" r:id="rId13"/>
    <p:sldId id="383" r:id="rId14"/>
    <p:sldId id="384" r:id="rId15"/>
    <p:sldId id="385" r:id="rId16"/>
    <p:sldId id="386" r:id="rId17"/>
    <p:sldId id="394" r:id="rId18"/>
    <p:sldId id="396" r:id="rId19"/>
    <p:sldId id="257" r:id="rId20"/>
    <p:sldId id="395" r:id="rId21"/>
    <p:sldId id="397" r:id="rId22"/>
    <p:sldId id="256" r:id="rId23"/>
    <p:sldId id="398" r:id="rId24"/>
    <p:sldId id="399" r:id="rId25"/>
    <p:sldId id="259" r:id="rId26"/>
    <p:sldId id="400" r:id="rId27"/>
    <p:sldId id="261" r:id="rId28"/>
    <p:sldId id="262" r:id="rId29"/>
    <p:sldId id="26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CC00"/>
    <a:srgbClr val="515151"/>
    <a:srgbClr val="454545"/>
    <a:srgbClr val="606060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9"/>
    <p:restoredTop sz="94660"/>
  </p:normalViewPr>
  <p:slideViewPr>
    <p:cSldViewPr>
      <p:cViewPr varScale="1">
        <p:scale>
          <a:sx n="131" d="100"/>
          <a:sy n="131" d="100"/>
        </p:scale>
        <p:origin x="18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68960-21D6-0548-B032-88DF2420E2C6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3467E-3F8F-E743-822C-6FB082E8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28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AE3A1-5266-43C0-A12B-7AD32A5B1974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8DE34-6906-4880-8E08-1F24565835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86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457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24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7004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26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365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713655"/>
            <a:ext cx="336042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99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2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62"/>
            <a:ext cx="9144000" cy="731838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4983163"/>
          </a:xfrm>
        </p:spPr>
        <p:txBody>
          <a:bodyPr>
            <a:normAutofit/>
          </a:bodyPr>
          <a:lstStyle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47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48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4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60032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09EDE55-DE52-46D2-A14F-682D2AFFA37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021831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6172201"/>
            <a:ext cx="6858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E4E72C9-A79E-4902-93B9-5AFAE44F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6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22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image" Target="../media/image1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8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6200"/>
            <a:ext cx="91440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Refraction Seismology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0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3200400"/>
            <a:ext cx="3268011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cap="small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Snell’s Revenge!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71800"/>
            <a:ext cx="1764221" cy="3086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00800" y="6172200"/>
            <a:ext cx="203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Christiaan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Huygens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(1629-1695)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162800" y="1371600"/>
            <a:ext cx="1905000" cy="1295400"/>
            <a:chOff x="6400800" y="1752600"/>
            <a:chExt cx="1905000" cy="1295400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6400800" y="1752600"/>
              <a:ext cx="1905000" cy="1295400"/>
            </a:xfrm>
            <a:prstGeom prst="wedgeRoundRectCallout">
              <a:avLst>
                <a:gd name="adj1" fmla="val -30863"/>
                <a:gd name="adj2" fmla="val 7408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56350" y="1923246"/>
              <a:ext cx="159389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Wavelets </a:t>
              </a:r>
            </a:p>
            <a:p>
              <a:pPr algn="ctr"/>
              <a:r>
                <a:rPr lang="en-US" sz="28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Rule!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4800" y="6183868"/>
            <a:ext cx="49530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Burger, Sheehan, Jones: Chapters 2.2, 3.1, 3.2, 3.3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8.15911E-6 C -0.01702 -0.00787 -0.02361 -0.03354 -0.03577 -0.04973 C -0.04306 -0.05944 -0.05157 -0.0606 -0.06111 -0.0636 C -0.06702 -0.06222 -0.07327 -0.06222 -0.079 -0.05967 C -0.08854 -0.05551 -0.09375 -0.04279 -0.10139 -0.03585 C -0.10452 -0.02984 -0.10816 -0.02706 -0.11198 -0.02198 C -0.11441 -0.01874 -0.11945 -0.01203 -0.11945 -0.01203 C -0.12222 -0.02383 -0.12847 -0.03377 -0.13733 -0.03793 C -0.14948 -0.05343 -0.1625 -0.04487 -0.18056 -0.04372 C -0.18681 -0.04117 -0.18907 -0.03701 -0.19254 -0.02984 C -0.20139 -0.03308 -0.19966 -0.03631 -0.20452 -0.0458 C -0.2066 -0.05528 -0.21441 -0.07586 -0.22084 -0.08164 C -0.22431 -0.08465 -0.229 -0.08372 -0.23282 -0.08557 C -0.23924 -0.08488 -0.24584 -0.08488 -0.25226 -0.08349 C -0.25938 -0.08187 -0.26771 -0.07517 -0.27466 -0.0717 C -0.28004 -0.06915 -0.28611 -0.06777 -0.29097 -0.0636 C -0.29393 -0.06106 -0.3 -0.05574 -0.3 -0.05574 C -0.30295 -0.05643 -0.30608 -0.0562 -0.30886 -0.05782 C -0.31563 -0.06175 -0.31719 -0.07563 -0.32379 -0.08164 C -0.32604 -0.09043 -0.32986 -0.08951 -0.33577 -0.09552 C -0.35018 -0.09321 -0.34844 -0.09182 -0.35972 -0.08766 C -0.36372 -0.08627 -0.3717 -0.08349 -0.3717 -0.08349 C -0.37309 -0.08211 -0.37483 -0.08118 -0.37604 -0.07956 C -0.37778 -0.07725 -0.37847 -0.07332 -0.38056 -0.0717 C -0.38507 -0.06846 -0.39063 -0.06939 -0.39549 -0.06777 C -0.39896 -0.06291 -0.40018 -0.05759 -0.40295 -0.05181 C -0.40122 -0.06707 -0.39983 -0.06985 -0.40295 -0.06175 " pathEditMode="relative" ptsTypes="ffffffffffffffffffffffffffA">
                                      <p:cBhvr>
                                        <p:cTn id="23" dur="2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075" grpId="0"/>
      <p:bldP spid="5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4495800"/>
            <a:ext cx="9144000" cy="167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 Paths in a Refraction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30479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When doing a seismic refraction survey, a recorded ray can come from three main paths</a:t>
            </a:r>
          </a:p>
          <a:p>
            <a:pPr lvl="1"/>
            <a:r>
              <a:rPr lang="en-US" dirty="0"/>
              <a:t>The direct ray</a:t>
            </a:r>
          </a:p>
          <a:p>
            <a:pPr lvl="1"/>
            <a:r>
              <a:rPr lang="en-US" dirty="0"/>
              <a:t>The reflected ray</a:t>
            </a:r>
          </a:p>
          <a:p>
            <a:pPr lvl="1"/>
            <a:r>
              <a:rPr lang="en-US" dirty="0"/>
              <a:t>The refracted ray</a:t>
            </a:r>
          </a:p>
          <a:p>
            <a:r>
              <a:rPr lang="en-US" dirty="0"/>
              <a:t>Because these rays travel different distances and at different speeds, they arrive at different times</a:t>
            </a:r>
          </a:p>
          <a:p>
            <a:r>
              <a:rPr lang="en-US" dirty="0"/>
              <a:t>The direct ray and the refracted ray arrive in different order depending on distance from source and the velocity structure</a:t>
            </a:r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C:\Documents and Settings\marshallst\Local Settings\Temporary Internet Files\Content.IE5\J573NY8R\MCj04417930000[1]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8382000" y="3962400"/>
            <a:ext cx="531812" cy="531812"/>
          </a:xfrm>
          <a:prstGeom prst="rect">
            <a:avLst/>
          </a:prstGeom>
          <a:noFill/>
        </p:spPr>
      </p:pic>
      <p:grpSp>
        <p:nvGrpSpPr>
          <p:cNvPr id="61" name="Group 60"/>
          <p:cNvGrpSpPr/>
          <p:nvPr/>
        </p:nvGrpSpPr>
        <p:grpSpPr>
          <a:xfrm>
            <a:off x="457200" y="4495800"/>
            <a:ext cx="6629400" cy="1588"/>
            <a:chOff x="457200" y="4495800"/>
            <a:chExt cx="6629400" cy="158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457200" y="4495800"/>
              <a:ext cx="662940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457200" y="4495800"/>
              <a:ext cx="3505200" cy="158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4114800" y="4114800"/>
            <a:ext cx="113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Ray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457200" y="4495800"/>
            <a:ext cx="6629400" cy="1676400"/>
            <a:chOff x="457200" y="4495800"/>
            <a:chExt cx="6629400" cy="1676400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57200" y="4495800"/>
              <a:ext cx="3352800" cy="1676400"/>
            </a:xfrm>
            <a:prstGeom prst="line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3810000" y="4495800"/>
              <a:ext cx="3276600" cy="1676400"/>
            </a:xfrm>
            <a:prstGeom prst="line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457200" y="4495800"/>
              <a:ext cx="2286000" cy="1143000"/>
            </a:xfrm>
            <a:prstGeom prst="straightConnector1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810000" y="5181600"/>
              <a:ext cx="1981200" cy="990600"/>
            </a:xfrm>
            <a:prstGeom prst="straightConnector1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457200" y="4495800"/>
            <a:ext cx="6629400" cy="1677988"/>
            <a:chOff x="457200" y="4495800"/>
            <a:chExt cx="6629400" cy="1677988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457200" y="4495800"/>
              <a:ext cx="1752600" cy="1676400"/>
            </a:xfrm>
            <a:prstGeom prst="line">
              <a:avLst/>
            </a:prstGeom>
            <a:ln w="508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334000" y="4495800"/>
              <a:ext cx="1752600" cy="1676400"/>
            </a:xfrm>
            <a:prstGeom prst="line">
              <a:avLst/>
            </a:prstGeom>
            <a:ln w="508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209800" y="6172200"/>
              <a:ext cx="3124200" cy="0"/>
            </a:xfrm>
            <a:prstGeom prst="line">
              <a:avLst/>
            </a:prstGeom>
            <a:ln w="508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457200" y="4495800"/>
              <a:ext cx="1143000" cy="1066800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endCxn id="6" idx="0"/>
            </p:cNvCxnSpPr>
            <p:nvPr/>
          </p:nvCxnSpPr>
          <p:spPr>
            <a:xfrm>
              <a:off x="2209800" y="6172200"/>
              <a:ext cx="2362200" cy="1588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5334000" y="5334000"/>
              <a:ext cx="914400" cy="838200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2209800" y="6172200"/>
              <a:ext cx="990600" cy="1588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5-Point Star 6"/>
          <p:cNvSpPr/>
          <p:nvPr/>
        </p:nvSpPr>
        <p:spPr>
          <a:xfrm>
            <a:off x="363320" y="4365345"/>
            <a:ext cx="228600" cy="228600"/>
          </a:xfrm>
          <a:prstGeom prst="star5">
            <a:avLst/>
          </a:prstGeom>
          <a:solidFill>
            <a:srgbClr val="FFCC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6942126" y="4270395"/>
            <a:ext cx="252984" cy="21809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/>
          <p:cNvGrpSpPr/>
          <p:nvPr/>
        </p:nvGrpSpPr>
        <p:grpSpPr>
          <a:xfrm>
            <a:off x="1830312" y="4876800"/>
            <a:ext cx="455688" cy="1295400"/>
            <a:chOff x="1830312" y="4876800"/>
            <a:chExt cx="455688" cy="1295400"/>
          </a:xfrm>
        </p:grpSpPr>
        <p:cxnSp>
          <p:nvCxnSpPr>
            <p:cNvPr id="108" name="Straight Connector 107"/>
            <p:cNvCxnSpPr/>
            <p:nvPr/>
          </p:nvCxnSpPr>
          <p:spPr>
            <a:xfrm rot="5400000" flipH="1" flipV="1">
              <a:off x="1562100" y="5524500"/>
              <a:ext cx="1295400" cy="0"/>
            </a:xfrm>
            <a:prstGeom prst="line">
              <a:avLst/>
            </a:prstGeom>
            <a:ln w="31750">
              <a:solidFill>
                <a:schemeClr val="accent3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/>
            <p:cNvSpPr/>
            <p:nvPr/>
          </p:nvSpPr>
          <p:spPr>
            <a:xfrm>
              <a:off x="1981200" y="5791200"/>
              <a:ext cx="304800" cy="304800"/>
            </a:xfrm>
            <a:prstGeom prst="arc">
              <a:avLst>
                <a:gd name="adj1" fmla="val 11435550"/>
                <a:gd name="adj2" fmla="val 17719449"/>
              </a:avLst>
            </a:prstGeom>
            <a:ln w="25400">
              <a:solidFill>
                <a:schemeClr val="accent3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830312" y="542186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r>
                <a:rPr lang="en-US" b="1" i="1" baseline="-25000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baseline="-250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257800" y="4800600"/>
            <a:ext cx="435255" cy="1371600"/>
            <a:chOff x="5257800" y="4800600"/>
            <a:chExt cx="435255" cy="1371600"/>
          </a:xfrm>
        </p:grpSpPr>
        <p:cxnSp>
          <p:nvCxnSpPr>
            <p:cNvPr id="111" name="Straight Connector 110"/>
            <p:cNvCxnSpPr/>
            <p:nvPr/>
          </p:nvCxnSpPr>
          <p:spPr>
            <a:xfrm rot="5400000" flipH="1" flipV="1">
              <a:off x="4646688" y="5486400"/>
              <a:ext cx="1371600" cy="0"/>
            </a:xfrm>
            <a:prstGeom prst="line">
              <a:avLst/>
            </a:prstGeom>
            <a:ln w="31750">
              <a:solidFill>
                <a:schemeClr val="accent3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Arc 111"/>
            <p:cNvSpPr/>
            <p:nvPr/>
          </p:nvSpPr>
          <p:spPr>
            <a:xfrm flipH="1">
              <a:off x="5257800" y="5791200"/>
              <a:ext cx="304800" cy="304800"/>
            </a:xfrm>
            <a:prstGeom prst="arc">
              <a:avLst>
                <a:gd name="adj1" fmla="val 11435550"/>
                <a:gd name="adj2" fmla="val 17719449"/>
              </a:avLst>
            </a:prstGeom>
            <a:ln w="25400">
              <a:solidFill>
                <a:schemeClr val="accent3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389767" y="542186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r>
                <a:rPr lang="en-US" b="1" i="1" baseline="-25000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baseline="-250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 rot="19971560">
            <a:off x="3824187" y="5411704"/>
            <a:ext cx="145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Reflected Ray</a:t>
            </a:r>
          </a:p>
        </p:txBody>
      </p:sp>
      <p:sp>
        <p:nvSpPr>
          <p:cNvPr id="117" name="TextBox 116"/>
          <p:cNvSpPr txBox="1"/>
          <p:nvPr/>
        </p:nvSpPr>
        <p:spPr>
          <a:xfrm rot="18920122">
            <a:off x="5772253" y="526517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Refracted Ray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6200" y="3974068"/>
            <a:ext cx="26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Shot Point (i.e. the Source)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575145" y="3915460"/>
            <a:ext cx="98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Receiver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229600" y="5558135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229600" y="624840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52400" y="5791200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 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52400" y="6183868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00200" y="6324600"/>
            <a:ext cx="437280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are these rays straight lines?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116" grpId="0"/>
      <p:bldP spid="117" grpId="0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62" y="979865"/>
            <a:ext cx="6973838" cy="57942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170162" y="950080"/>
            <a:ext cx="330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63812" y="4464050"/>
            <a:ext cx="330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Time-Distance (t-x)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"/>
            <a:ext cx="2590800" cy="4953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000" dirty="0"/>
              <a:t>Think about:</a:t>
            </a:r>
          </a:p>
          <a:p>
            <a:r>
              <a:rPr lang="en-US" sz="2000" dirty="0"/>
              <a:t>What would a fast velocity look like on this plot?</a:t>
            </a:r>
          </a:p>
          <a:p>
            <a:r>
              <a:rPr lang="en-US" sz="2000" dirty="0"/>
              <a:t>Why is direct ray a straight line?</a:t>
            </a:r>
          </a:p>
          <a:p>
            <a:r>
              <a:rPr lang="en-US" sz="2000" dirty="0"/>
              <a:t>Why must the direct ray plot start at the origin (0,0)?</a:t>
            </a:r>
          </a:p>
          <a:p>
            <a:r>
              <a:rPr lang="en-US" sz="2000" dirty="0"/>
              <a:t>Why is refracted ray straight line?</a:t>
            </a:r>
          </a:p>
          <a:p>
            <a:r>
              <a:rPr lang="en-US" sz="2000" dirty="0"/>
              <a:t>Why does refracted ray not start at origin?</a:t>
            </a:r>
          </a:p>
          <a:p>
            <a:r>
              <a:rPr lang="en-US" sz="2000" dirty="0"/>
              <a:t>Why does reflected ray start at origin?</a:t>
            </a:r>
          </a:p>
          <a:p>
            <a:r>
              <a:rPr lang="en-US" sz="2000" dirty="0"/>
              <a:t>Why is reflected ray asymptotic with direct ray?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2400" y="6280710"/>
            <a:ext cx="508023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b="1" cap="small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The t-x Diagram is Key!!!</a:t>
            </a:r>
          </a:p>
        </p:txBody>
      </p:sp>
      <p:sp>
        <p:nvSpPr>
          <p:cNvPr id="9" name="Rectangle 8"/>
          <p:cNvSpPr/>
          <p:nvPr/>
        </p:nvSpPr>
        <p:spPr>
          <a:xfrm rot="19388436">
            <a:off x="3623668" y="2950759"/>
            <a:ext cx="84232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20771941">
            <a:off x="7056273" y="1286181"/>
            <a:ext cx="82103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0" y="4495800"/>
            <a:ext cx="9144000" cy="167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Direct 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4724400" cy="4983163"/>
          </a:xfrm>
        </p:spPr>
        <p:txBody>
          <a:bodyPr/>
          <a:lstStyle/>
          <a:p>
            <a:r>
              <a:rPr lang="en-US" dirty="0"/>
              <a:t>The Direct Ray Arrival Time:</a:t>
            </a:r>
          </a:p>
          <a:p>
            <a:pPr lvl="1"/>
            <a:r>
              <a:rPr lang="en-US" dirty="0"/>
              <a:t>Simply a linear function of the seismic velocity and the shot point to receiver distance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rot="5400000" flipH="1" flipV="1">
            <a:off x="5029200" y="1307068"/>
            <a:ext cx="2667000" cy="1752600"/>
          </a:xfrm>
          <a:prstGeom prst="line">
            <a:avLst/>
          </a:prstGeom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C:\Documents and Settings\marshallst\Local Settings\Temporary Internet Files\Content.IE5\J573NY8R\MCj04417930000[1]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8382000" y="3962400"/>
            <a:ext cx="531812" cy="531812"/>
          </a:xfrm>
          <a:prstGeom prst="rect">
            <a:avLst/>
          </a:prstGeom>
          <a:noFill/>
        </p:spPr>
      </p:pic>
      <p:grpSp>
        <p:nvGrpSpPr>
          <p:cNvPr id="17" name="Group 16"/>
          <p:cNvGrpSpPr/>
          <p:nvPr/>
        </p:nvGrpSpPr>
        <p:grpSpPr>
          <a:xfrm>
            <a:off x="457200" y="4495800"/>
            <a:ext cx="6629400" cy="1588"/>
            <a:chOff x="457200" y="4495800"/>
            <a:chExt cx="6629400" cy="158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57200" y="4495800"/>
              <a:ext cx="662940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57200" y="4495800"/>
              <a:ext cx="3505200" cy="158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114800" y="4114800"/>
            <a:ext cx="113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Ray</a:t>
            </a:r>
          </a:p>
        </p:txBody>
      </p:sp>
      <p:sp>
        <p:nvSpPr>
          <p:cNvPr id="34" name="5-Point Star 33"/>
          <p:cNvSpPr/>
          <p:nvPr/>
        </p:nvSpPr>
        <p:spPr>
          <a:xfrm>
            <a:off x="363320" y="4365345"/>
            <a:ext cx="228600" cy="228600"/>
          </a:xfrm>
          <a:prstGeom prst="star5">
            <a:avLst/>
          </a:prstGeom>
          <a:solidFill>
            <a:srgbClr val="FFCC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6942126" y="4270395"/>
            <a:ext cx="252984" cy="21809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6200" y="3974068"/>
            <a:ext cx="114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Shot Point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575145" y="3915460"/>
            <a:ext cx="98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229600" y="5558135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29600" y="624840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52400" y="5791200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 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2400" y="6183868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 2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953001" y="773668"/>
            <a:ext cx="4114799" cy="3188732"/>
            <a:chOff x="4953001" y="773668"/>
            <a:chExt cx="4114799" cy="3188732"/>
          </a:xfrm>
        </p:grpSpPr>
        <p:grpSp>
          <p:nvGrpSpPr>
            <p:cNvPr id="54" name="Group 53"/>
            <p:cNvGrpSpPr/>
            <p:nvPr/>
          </p:nvGrpSpPr>
          <p:grpSpPr>
            <a:xfrm>
              <a:off x="5486400" y="773668"/>
              <a:ext cx="3581400" cy="2743200"/>
              <a:chOff x="5257800" y="773668"/>
              <a:chExt cx="3581400" cy="2743200"/>
            </a:xfrm>
          </p:grpSpPr>
          <p:cxnSp>
            <p:nvCxnSpPr>
              <p:cNvPr id="6" name="Straight Connector 5"/>
              <p:cNvCxnSpPr/>
              <p:nvPr/>
            </p:nvCxnSpPr>
            <p:spPr>
              <a:xfrm rot="5400000">
                <a:off x="3886200" y="2145268"/>
                <a:ext cx="27432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10800000">
                <a:off x="5257800" y="3516868"/>
                <a:ext cx="3581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 rot="16200000">
              <a:off x="4677444" y="2039824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 (t)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53200" y="3593068"/>
              <a:ext cx="1280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Distance (x)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98231" y="2818599"/>
                <a:ext cx="1623137" cy="69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</a:rPr>
                            <m:t>𝒅𝒊𝒓𝒆𝒄𝒕</m:t>
                          </m:r>
                        </m:sub>
                      </m:sSub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>
                  <a:effectLst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31" y="2818599"/>
                <a:ext cx="1623137" cy="6982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142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4495800"/>
            <a:ext cx="9144000" cy="167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457200" y="4495800"/>
            <a:ext cx="1588" cy="1676400"/>
            <a:chOff x="457200" y="4495800"/>
            <a:chExt cx="1588" cy="1676400"/>
          </a:xfrm>
        </p:grpSpPr>
        <p:cxnSp>
          <p:nvCxnSpPr>
            <p:cNvPr id="65" name="Straight Connector 64"/>
            <p:cNvCxnSpPr/>
            <p:nvPr/>
          </p:nvCxnSpPr>
          <p:spPr>
            <a:xfrm rot="5400000">
              <a:off x="-381000" y="5334000"/>
              <a:ext cx="1676400" cy="0"/>
            </a:xfrm>
            <a:prstGeom prst="line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>
              <a:off x="-227409" y="5181997"/>
              <a:ext cx="1370806" cy="1588"/>
            </a:xfrm>
            <a:prstGeom prst="straightConnector1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/>
          <p:nvPr/>
        </p:nvCxnSpPr>
        <p:spPr>
          <a:xfrm rot="5400000" flipH="1" flipV="1">
            <a:off x="-2382" y="5715794"/>
            <a:ext cx="915988" cy="1588"/>
          </a:xfrm>
          <a:prstGeom prst="straightConnector1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Reflected 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4800600" cy="3047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Reflected Ray Arrival Time:</a:t>
            </a:r>
          </a:p>
          <a:p>
            <a:pPr lvl="1"/>
            <a:r>
              <a:rPr lang="en-US" dirty="0"/>
              <a:t>is never a first arrival</a:t>
            </a:r>
          </a:p>
          <a:p>
            <a:pPr lvl="1"/>
            <a:r>
              <a:rPr lang="en-US" dirty="0"/>
              <a:t>Plots as a curved path on t-x diagram</a:t>
            </a:r>
          </a:p>
          <a:p>
            <a:pPr lvl="1"/>
            <a:r>
              <a:rPr lang="en-US" dirty="0"/>
              <a:t>Asymptotic with direct ray</a:t>
            </a:r>
          </a:p>
          <a:p>
            <a:pPr lvl="1"/>
            <a:r>
              <a:rPr lang="en-US" dirty="0"/>
              <a:t>Y-intercept (time) gives thickness</a:t>
            </a:r>
          </a:p>
          <a:p>
            <a:pPr lvl="2"/>
            <a:r>
              <a:rPr lang="en-US" dirty="0"/>
              <a:t>Why do we not use this to estimate layer thickness?</a:t>
            </a:r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C:\Documents and Settings\marshallst\Local Settings\Temporary Internet Files\Content.IE5\J573NY8R\MCj04417930000[1]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8382000" y="3962400"/>
            <a:ext cx="531812" cy="531812"/>
          </a:xfrm>
          <a:prstGeom prst="rect">
            <a:avLst/>
          </a:prstGeom>
          <a:noFill/>
        </p:spPr>
      </p:pic>
      <p:grpSp>
        <p:nvGrpSpPr>
          <p:cNvPr id="5" name="Group 105"/>
          <p:cNvGrpSpPr/>
          <p:nvPr/>
        </p:nvGrpSpPr>
        <p:grpSpPr>
          <a:xfrm>
            <a:off x="457200" y="4495800"/>
            <a:ext cx="6629400" cy="1676400"/>
            <a:chOff x="457200" y="4495800"/>
            <a:chExt cx="6629400" cy="1676400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57200" y="4495800"/>
              <a:ext cx="3352800" cy="1676400"/>
            </a:xfrm>
            <a:prstGeom prst="line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3810000" y="4495800"/>
              <a:ext cx="3276600" cy="1676400"/>
            </a:xfrm>
            <a:prstGeom prst="line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457200" y="4495800"/>
              <a:ext cx="2286000" cy="1143000"/>
            </a:xfrm>
            <a:prstGeom prst="straightConnector1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810000" y="5181600"/>
              <a:ext cx="1981200" cy="990600"/>
            </a:xfrm>
            <a:prstGeom prst="straightConnector1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Isosceles Triangle 7"/>
          <p:cNvSpPr/>
          <p:nvPr/>
        </p:nvSpPr>
        <p:spPr>
          <a:xfrm>
            <a:off x="6942126" y="4270395"/>
            <a:ext cx="252984" cy="21809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76200" y="3974068"/>
            <a:ext cx="114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Shot Point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575145" y="3915460"/>
            <a:ext cx="98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Receiver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229600" y="5558135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229600" y="624840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373981" y="5638800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 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373981" y="6324600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 2</a:t>
            </a:r>
          </a:p>
        </p:txBody>
      </p:sp>
      <p:cxnSp>
        <p:nvCxnSpPr>
          <p:cNvPr id="54" name="Straight Connector 53"/>
          <p:cNvCxnSpPr/>
          <p:nvPr/>
        </p:nvCxnSpPr>
        <p:spPr>
          <a:xfrm rot="5400000" flipH="1" flipV="1">
            <a:off x="5029199" y="1307068"/>
            <a:ext cx="2667000" cy="1752600"/>
          </a:xfrm>
          <a:prstGeom prst="line">
            <a:avLst/>
          </a:prstGeom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Isosceles Triangle 73"/>
          <p:cNvSpPr/>
          <p:nvPr/>
        </p:nvSpPr>
        <p:spPr>
          <a:xfrm>
            <a:off x="1828800" y="4267200"/>
            <a:ext cx="252984" cy="21809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457199" y="4495800"/>
            <a:ext cx="745067" cy="1676400"/>
            <a:chOff x="457199" y="4495800"/>
            <a:chExt cx="745067" cy="1676400"/>
          </a:xfrm>
        </p:grpSpPr>
        <p:cxnSp>
          <p:nvCxnSpPr>
            <p:cNvPr id="81" name="Straight Connector 80"/>
            <p:cNvCxnSpPr/>
            <p:nvPr/>
          </p:nvCxnSpPr>
          <p:spPr>
            <a:xfrm rot="16200000" flipH="1">
              <a:off x="-8467" y="4961466"/>
              <a:ext cx="1676400" cy="745067"/>
            </a:xfrm>
            <a:prstGeom prst="line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16200000" flipH="1">
              <a:off x="76994" y="4877594"/>
              <a:ext cx="1371600" cy="608012"/>
            </a:xfrm>
            <a:prstGeom prst="straightConnector1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206872" y="4495799"/>
            <a:ext cx="745067" cy="1676401"/>
            <a:chOff x="1206872" y="4495799"/>
            <a:chExt cx="745067" cy="1676401"/>
          </a:xfrm>
        </p:grpSpPr>
        <p:cxnSp>
          <p:nvCxnSpPr>
            <p:cNvPr id="85" name="Straight Connector 84"/>
            <p:cNvCxnSpPr/>
            <p:nvPr/>
          </p:nvCxnSpPr>
          <p:spPr>
            <a:xfrm rot="5400000" flipH="1" flipV="1">
              <a:off x="741206" y="4961465"/>
              <a:ext cx="1676400" cy="745067"/>
            </a:xfrm>
            <a:prstGeom prst="line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rot="5400000" flipH="1" flipV="1">
              <a:off x="1023257" y="5682343"/>
              <a:ext cx="685800" cy="293914"/>
            </a:xfrm>
            <a:prstGeom prst="straightConnector1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105"/>
          <p:cNvGrpSpPr/>
          <p:nvPr/>
        </p:nvGrpSpPr>
        <p:grpSpPr>
          <a:xfrm>
            <a:off x="457200" y="4495800"/>
            <a:ext cx="8686800" cy="304800"/>
            <a:chOff x="457200" y="4495800"/>
            <a:chExt cx="3352800" cy="1676400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457200" y="4495800"/>
              <a:ext cx="3352800" cy="1676400"/>
            </a:xfrm>
            <a:prstGeom prst="line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57200" y="4495800"/>
              <a:ext cx="2286000" cy="1143000"/>
            </a:xfrm>
            <a:prstGeom prst="straightConnector1">
              <a:avLst/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5-Point Star 6"/>
          <p:cNvSpPr/>
          <p:nvPr/>
        </p:nvSpPr>
        <p:spPr>
          <a:xfrm>
            <a:off x="366370" y="4365345"/>
            <a:ext cx="228600" cy="228600"/>
          </a:xfrm>
          <a:prstGeom prst="star5">
            <a:avLst/>
          </a:prstGeom>
          <a:solidFill>
            <a:srgbClr val="FFCC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>
            <a:off x="5479085" y="838200"/>
            <a:ext cx="1683715" cy="1219200"/>
          </a:xfrm>
          <a:custGeom>
            <a:avLst/>
            <a:gdLst>
              <a:gd name="connsiteX0" fmla="*/ 0 w 1771497"/>
              <a:gd name="connsiteY0" fmla="*/ 1382573 h 1387450"/>
              <a:gd name="connsiteX1" fmla="*/ 175565 w 1771497"/>
              <a:gd name="connsiteY1" fmla="*/ 1382573 h 1387450"/>
              <a:gd name="connsiteX2" fmla="*/ 497433 w 1771497"/>
              <a:gd name="connsiteY2" fmla="*/ 1353312 h 1387450"/>
              <a:gd name="connsiteX3" fmla="*/ 768096 w 1771497"/>
              <a:gd name="connsiteY3" fmla="*/ 1258214 h 1387450"/>
              <a:gd name="connsiteX4" fmla="*/ 1016813 w 1771497"/>
              <a:gd name="connsiteY4" fmla="*/ 1060704 h 1387450"/>
              <a:gd name="connsiteX5" fmla="*/ 1360627 w 1771497"/>
              <a:gd name="connsiteY5" fmla="*/ 599846 h 1387450"/>
              <a:gd name="connsiteX6" fmla="*/ 1704441 w 1771497"/>
              <a:gd name="connsiteY6" fmla="*/ 102413 h 1387450"/>
              <a:gd name="connsiteX7" fmla="*/ 1762963 w 1771497"/>
              <a:gd name="connsiteY7" fmla="*/ 0 h 13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1497" h="1387450">
                <a:moveTo>
                  <a:pt x="0" y="1382573"/>
                </a:moveTo>
                <a:cubicBezTo>
                  <a:pt x="46330" y="1385011"/>
                  <a:pt x="92660" y="1387450"/>
                  <a:pt x="175565" y="1382573"/>
                </a:cubicBezTo>
                <a:cubicBezTo>
                  <a:pt x="258470" y="1377696"/>
                  <a:pt x="398678" y="1374039"/>
                  <a:pt x="497433" y="1353312"/>
                </a:cubicBezTo>
                <a:cubicBezTo>
                  <a:pt x="596188" y="1332586"/>
                  <a:pt x="681533" y="1306982"/>
                  <a:pt x="768096" y="1258214"/>
                </a:cubicBezTo>
                <a:cubicBezTo>
                  <a:pt x="854659" y="1209446"/>
                  <a:pt x="918058" y="1170432"/>
                  <a:pt x="1016813" y="1060704"/>
                </a:cubicBezTo>
                <a:cubicBezTo>
                  <a:pt x="1115568" y="950976"/>
                  <a:pt x="1246022" y="759561"/>
                  <a:pt x="1360627" y="599846"/>
                </a:cubicBezTo>
                <a:cubicBezTo>
                  <a:pt x="1475232" y="440131"/>
                  <a:pt x="1637385" y="202387"/>
                  <a:pt x="1704441" y="102413"/>
                </a:cubicBezTo>
                <a:cubicBezTo>
                  <a:pt x="1771497" y="2439"/>
                  <a:pt x="1767230" y="1219"/>
                  <a:pt x="1762963" y="0"/>
                </a:cubicBezTo>
              </a:path>
            </a:pathLst>
          </a:custGeom>
          <a:ln w="254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/>
          <p:cNvCxnSpPr/>
          <p:nvPr/>
        </p:nvCxnSpPr>
        <p:spPr>
          <a:xfrm rot="5400000">
            <a:off x="5410200" y="1371600"/>
            <a:ext cx="76200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4953000" y="773668"/>
            <a:ext cx="4114799" cy="3188732"/>
            <a:chOff x="4953001" y="773668"/>
            <a:chExt cx="4114799" cy="3188732"/>
          </a:xfrm>
        </p:grpSpPr>
        <p:grpSp>
          <p:nvGrpSpPr>
            <p:cNvPr id="47" name="Group 53"/>
            <p:cNvGrpSpPr/>
            <p:nvPr/>
          </p:nvGrpSpPr>
          <p:grpSpPr>
            <a:xfrm>
              <a:off x="5486400" y="773668"/>
              <a:ext cx="3581400" cy="2743200"/>
              <a:chOff x="5257800" y="773668"/>
              <a:chExt cx="3581400" cy="2743200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rot="5400000">
                <a:off x="3886200" y="2145268"/>
                <a:ext cx="27432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10800000">
                <a:off x="5257800" y="3516868"/>
                <a:ext cx="3581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/>
            <p:cNvSpPr txBox="1"/>
            <p:nvPr/>
          </p:nvSpPr>
          <p:spPr>
            <a:xfrm rot="16200000">
              <a:off x="4677444" y="2039824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 (t)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53200" y="3593068"/>
              <a:ext cx="1280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Distance (x)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 rot="18001863">
            <a:off x="5541127" y="1374711"/>
            <a:ext cx="871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Y-intercept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96000" y="685800"/>
                <a:ext cx="614206" cy="663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effectLst/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effectLst/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85800"/>
                <a:ext cx="614206" cy="6635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2057400" y="3505200"/>
                <a:ext cx="3080265" cy="971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400" b="1" i="1" smtClean="0">
                            <a:effectLst/>
                            <a:latin typeface="Cambria Math"/>
                          </a:rPr>
                          <m:t>𝒓𝒆𝒇𝒍𝒆𝒄𝒕𝒆𝒅</m:t>
                        </m:r>
                      </m:sub>
                    </m:sSub>
                    <m:r>
                      <a:rPr lang="en-US" sz="2400" b="1" i="1" smtClean="0">
                        <a:effectLst/>
                        <a:latin typeface="Cambria Math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/>
                      </a:rPr>
                      <m:t>𝟐</m:t>
                    </m:r>
                    <m:f>
                      <m:f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effectLst/>
                                    <a:latin typeface="Cambria Math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effectLst/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 smtClean="0">
                                <a:effectLst/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 smtClean="0">
                                            <a:effectLst/>
                                            <a:latin typeface="Cambria Math"/>
                                          </a:rPr>
                                          <m:t>𝒙</m:t>
                                        </m:r>
                                      </m:num>
                                      <m:den>
                                        <m:r>
                                          <a:rPr lang="en-US" sz="2400" b="1" i="1" smtClean="0">
                                            <a:effectLst/>
                                            <a:latin typeface="Cambria Math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400" b="1" i="1" smtClean="0">
                                    <a:effectLst/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effectLst/>
                                <a:latin typeface="Cambria Math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 smtClean="0">
                                <a:effectLst/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505200"/>
                <a:ext cx="3080265" cy="97161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178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4495800"/>
            <a:ext cx="9144000" cy="167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Refracted 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1"/>
            <a:ext cx="5105400" cy="27870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Refracted Ray Arrival Time:</a:t>
            </a:r>
          </a:p>
          <a:p>
            <a:pPr lvl="1"/>
            <a:r>
              <a:rPr lang="en-US" dirty="0"/>
              <a:t>Plots as a linear path on t-x diagram</a:t>
            </a:r>
          </a:p>
          <a:p>
            <a:pPr lvl="2"/>
            <a:r>
              <a:rPr lang="en-US" sz="1700" dirty="0"/>
              <a:t>Part travels in upper layer (constant)</a:t>
            </a:r>
          </a:p>
          <a:p>
            <a:pPr lvl="2"/>
            <a:r>
              <a:rPr lang="en-US" sz="1700" dirty="0"/>
              <a:t>Part travels in lower layer (function of x)</a:t>
            </a:r>
          </a:p>
          <a:p>
            <a:pPr lvl="1"/>
            <a:r>
              <a:rPr lang="en-US" dirty="0"/>
              <a:t>Only arrives after </a:t>
            </a:r>
            <a:r>
              <a:rPr lang="en-US" b="1" dirty="0"/>
              <a:t>critical distance</a:t>
            </a:r>
          </a:p>
          <a:p>
            <a:pPr lvl="1"/>
            <a:r>
              <a:rPr lang="en-US" dirty="0"/>
              <a:t>Is first arrival only after </a:t>
            </a:r>
            <a:r>
              <a:rPr lang="en-US" b="1" dirty="0"/>
              <a:t>crossover distance</a:t>
            </a:r>
          </a:p>
          <a:p>
            <a:pPr lvl="2"/>
            <a:r>
              <a:rPr lang="en-US" sz="1700" dirty="0"/>
              <a:t>Travels long enough in the faster layer</a:t>
            </a:r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104"/>
          <p:cNvGrpSpPr/>
          <p:nvPr/>
        </p:nvGrpSpPr>
        <p:grpSpPr>
          <a:xfrm>
            <a:off x="457200" y="4495800"/>
            <a:ext cx="6629400" cy="1677988"/>
            <a:chOff x="457200" y="4495800"/>
            <a:chExt cx="6629400" cy="1677988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457200" y="4495800"/>
              <a:ext cx="1752600" cy="1676400"/>
            </a:xfrm>
            <a:prstGeom prst="line">
              <a:avLst/>
            </a:prstGeom>
            <a:ln w="508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334000" y="4495800"/>
              <a:ext cx="1752600" cy="1676400"/>
            </a:xfrm>
            <a:prstGeom prst="line">
              <a:avLst/>
            </a:prstGeom>
            <a:ln w="508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209800" y="6172200"/>
              <a:ext cx="3124200" cy="0"/>
            </a:xfrm>
            <a:prstGeom prst="line">
              <a:avLst/>
            </a:prstGeom>
            <a:ln w="508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457200" y="4495800"/>
              <a:ext cx="1143000" cy="1066800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endCxn id="6" idx="0"/>
            </p:cNvCxnSpPr>
            <p:nvPr/>
          </p:nvCxnSpPr>
          <p:spPr>
            <a:xfrm>
              <a:off x="2209800" y="6172200"/>
              <a:ext cx="2362200" cy="1588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5334000" y="5334000"/>
              <a:ext cx="914400" cy="838200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2209800" y="6172200"/>
              <a:ext cx="990600" cy="1588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5-Point Star 6"/>
          <p:cNvSpPr/>
          <p:nvPr/>
        </p:nvSpPr>
        <p:spPr>
          <a:xfrm>
            <a:off x="363320" y="4365345"/>
            <a:ext cx="228600" cy="228600"/>
          </a:xfrm>
          <a:prstGeom prst="star5">
            <a:avLst/>
          </a:prstGeom>
          <a:solidFill>
            <a:srgbClr val="FFCC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6949441" y="4270395"/>
            <a:ext cx="252984" cy="21809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21"/>
          <p:cNvGrpSpPr/>
          <p:nvPr/>
        </p:nvGrpSpPr>
        <p:grpSpPr>
          <a:xfrm>
            <a:off x="1830312" y="4876800"/>
            <a:ext cx="455688" cy="1295400"/>
            <a:chOff x="1830312" y="4876800"/>
            <a:chExt cx="455688" cy="1295400"/>
          </a:xfrm>
        </p:grpSpPr>
        <p:cxnSp>
          <p:nvCxnSpPr>
            <p:cNvPr id="108" name="Straight Connector 107"/>
            <p:cNvCxnSpPr/>
            <p:nvPr/>
          </p:nvCxnSpPr>
          <p:spPr>
            <a:xfrm rot="5400000" flipH="1" flipV="1">
              <a:off x="1562100" y="5524500"/>
              <a:ext cx="1295400" cy="0"/>
            </a:xfrm>
            <a:prstGeom prst="line">
              <a:avLst/>
            </a:prstGeom>
            <a:ln w="31750">
              <a:solidFill>
                <a:schemeClr val="accent3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/>
            <p:cNvSpPr/>
            <p:nvPr/>
          </p:nvSpPr>
          <p:spPr>
            <a:xfrm>
              <a:off x="1981200" y="5791200"/>
              <a:ext cx="304800" cy="304800"/>
            </a:xfrm>
            <a:prstGeom prst="arc">
              <a:avLst>
                <a:gd name="adj1" fmla="val 11435550"/>
                <a:gd name="adj2" fmla="val 17719449"/>
              </a:avLst>
            </a:prstGeom>
            <a:ln w="25400">
              <a:solidFill>
                <a:schemeClr val="accent3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830312" y="542186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r>
                <a:rPr lang="en-US" b="1" i="1" baseline="-25000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baseline="-250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123"/>
          <p:cNvGrpSpPr/>
          <p:nvPr/>
        </p:nvGrpSpPr>
        <p:grpSpPr>
          <a:xfrm>
            <a:off x="5257800" y="4800600"/>
            <a:ext cx="435255" cy="1371600"/>
            <a:chOff x="5257800" y="4800600"/>
            <a:chExt cx="435255" cy="1371600"/>
          </a:xfrm>
        </p:grpSpPr>
        <p:cxnSp>
          <p:nvCxnSpPr>
            <p:cNvPr id="111" name="Straight Connector 110"/>
            <p:cNvCxnSpPr/>
            <p:nvPr/>
          </p:nvCxnSpPr>
          <p:spPr>
            <a:xfrm rot="5400000" flipH="1" flipV="1">
              <a:off x="4646688" y="5486400"/>
              <a:ext cx="1371600" cy="0"/>
            </a:xfrm>
            <a:prstGeom prst="line">
              <a:avLst/>
            </a:prstGeom>
            <a:ln w="31750">
              <a:solidFill>
                <a:schemeClr val="accent3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Arc 111"/>
            <p:cNvSpPr/>
            <p:nvPr/>
          </p:nvSpPr>
          <p:spPr>
            <a:xfrm flipH="1">
              <a:off x="5257800" y="5791200"/>
              <a:ext cx="304800" cy="304800"/>
            </a:xfrm>
            <a:prstGeom prst="arc">
              <a:avLst>
                <a:gd name="adj1" fmla="val 11435550"/>
                <a:gd name="adj2" fmla="val 17719449"/>
              </a:avLst>
            </a:prstGeom>
            <a:ln w="25400">
              <a:solidFill>
                <a:schemeClr val="accent3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389767" y="542186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r>
                <a:rPr lang="en-US" b="1" i="1" baseline="-25000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baseline="-250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229600" y="5558135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229600" y="624840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52400" y="5791200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 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52400" y="6183868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 2</a:t>
            </a:r>
          </a:p>
        </p:txBody>
      </p:sp>
      <p:cxnSp>
        <p:nvCxnSpPr>
          <p:cNvPr id="54" name="Straight Connector 53"/>
          <p:cNvCxnSpPr/>
          <p:nvPr/>
        </p:nvCxnSpPr>
        <p:spPr>
          <a:xfrm rot="5400000" flipH="1" flipV="1">
            <a:off x="5029200" y="1307068"/>
            <a:ext cx="2667000" cy="1752600"/>
          </a:xfrm>
          <a:prstGeom prst="line">
            <a:avLst/>
          </a:prstGeom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2209800" y="4495800"/>
            <a:ext cx="1752600" cy="1676400"/>
            <a:chOff x="5486400" y="2667000"/>
            <a:chExt cx="1752600" cy="1676400"/>
          </a:xfrm>
        </p:grpSpPr>
        <p:cxnSp>
          <p:nvCxnSpPr>
            <p:cNvPr id="57" name="Straight Connector 56"/>
            <p:cNvCxnSpPr/>
            <p:nvPr/>
          </p:nvCxnSpPr>
          <p:spPr>
            <a:xfrm flipH="1">
              <a:off x="5486400" y="2667000"/>
              <a:ext cx="1752600" cy="1676400"/>
            </a:xfrm>
            <a:prstGeom prst="line">
              <a:avLst/>
            </a:prstGeom>
            <a:ln w="508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5486400" y="3505200"/>
              <a:ext cx="914400" cy="838200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123"/>
          <p:cNvGrpSpPr/>
          <p:nvPr/>
        </p:nvGrpSpPr>
        <p:grpSpPr>
          <a:xfrm>
            <a:off x="2133600" y="5421868"/>
            <a:ext cx="435255" cy="674132"/>
            <a:chOff x="5257800" y="5421868"/>
            <a:chExt cx="435255" cy="674132"/>
          </a:xfrm>
        </p:grpSpPr>
        <p:sp>
          <p:nvSpPr>
            <p:cNvPr id="67" name="Arc 66"/>
            <p:cNvSpPr/>
            <p:nvPr/>
          </p:nvSpPr>
          <p:spPr>
            <a:xfrm flipH="1">
              <a:off x="5257800" y="5791200"/>
              <a:ext cx="304800" cy="304800"/>
            </a:xfrm>
            <a:prstGeom prst="arc">
              <a:avLst>
                <a:gd name="adj1" fmla="val 11435550"/>
                <a:gd name="adj2" fmla="val 17719449"/>
              </a:avLst>
            </a:prstGeom>
            <a:ln w="25400">
              <a:solidFill>
                <a:schemeClr val="accent3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389767" y="542186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r>
                <a:rPr lang="en-US" b="1" i="1" baseline="-25000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baseline="-250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9" name="Isosceles Triangle 68"/>
          <p:cNvSpPr/>
          <p:nvPr/>
        </p:nvSpPr>
        <p:spPr>
          <a:xfrm>
            <a:off x="3839260" y="4267200"/>
            <a:ext cx="252984" cy="21809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14573" y="3581400"/>
            <a:ext cx="3195427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b="1" cap="small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“Critical Distance”</a:t>
            </a:r>
            <a:endParaRPr lang="en-US" sz="2400" b="1" cap="small" dirty="0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Font typeface="Wingdings"/>
              <a:buChar char="ß"/>
            </a:pPr>
            <a:r>
              <a:rPr lang="en-US" sz="2400" b="1" cap="small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Refracted Rays </a:t>
            </a:r>
            <a:r>
              <a:rPr lang="en-US" sz="2400" b="1" cap="small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</a:t>
            </a:r>
          </a:p>
        </p:txBody>
      </p:sp>
      <p:grpSp>
        <p:nvGrpSpPr>
          <p:cNvPr id="72" name="Group 104"/>
          <p:cNvGrpSpPr/>
          <p:nvPr/>
        </p:nvGrpSpPr>
        <p:grpSpPr>
          <a:xfrm>
            <a:off x="7086600" y="4494212"/>
            <a:ext cx="1752600" cy="1676400"/>
            <a:chOff x="5334000" y="4495800"/>
            <a:chExt cx="1752600" cy="1676400"/>
          </a:xfrm>
        </p:grpSpPr>
        <p:cxnSp>
          <p:nvCxnSpPr>
            <p:cNvPr id="74" name="Straight Connector 73"/>
            <p:cNvCxnSpPr/>
            <p:nvPr/>
          </p:nvCxnSpPr>
          <p:spPr>
            <a:xfrm flipH="1">
              <a:off x="5334000" y="4495800"/>
              <a:ext cx="1752600" cy="1676400"/>
            </a:xfrm>
            <a:prstGeom prst="line">
              <a:avLst/>
            </a:prstGeom>
            <a:ln w="508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5334000" y="5334000"/>
              <a:ext cx="914400" cy="838200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Isosceles Triangle 80"/>
          <p:cNvSpPr/>
          <p:nvPr/>
        </p:nvSpPr>
        <p:spPr>
          <a:xfrm>
            <a:off x="8708745" y="4267200"/>
            <a:ext cx="252984" cy="21809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104"/>
          <p:cNvGrpSpPr/>
          <p:nvPr/>
        </p:nvGrpSpPr>
        <p:grpSpPr>
          <a:xfrm>
            <a:off x="3969715" y="6172200"/>
            <a:ext cx="3124200" cy="1588"/>
            <a:chOff x="2209800" y="6172200"/>
            <a:chExt cx="3124200" cy="1588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2209800" y="6172200"/>
              <a:ext cx="3124200" cy="0"/>
            </a:xfrm>
            <a:prstGeom prst="line">
              <a:avLst/>
            </a:prstGeom>
            <a:ln w="508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209800" y="6172200"/>
              <a:ext cx="2438400" cy="1588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123"/>
          <p:cNvGrpSpPr/>
          <p:nvPr/>
        </p:nvGrpSpPr>
        <p:grpSpPr>
          <a:xfrm>
            <a:off x="7010400" y="4800600"/>
            <a:ext cx="435255" cy="1371600"/>
            <a:chOff x="5257800" y="4800600"/>
            <a:chExt cx="435255" cy="1371600"/>
          </a:xfrm>
        </p:grpSpPr>
        <p:cxnSp>
          <p:nvCxnSpPr>
            <p:cNvPr id="96" name="Straight Connector 95"/>
            <p:cNvCxnSpPr/>
            <p:nvPr/>
          </p:nvCxnSpPr>
          <p:spPr>
            <a:xfrm rot="5400000" flipH="1" flipV="1">
              <a:off x="4646688" y="5486400"/>
              <a:ext cx="1371600" cy="0"/>
            </a:xfrm>
            <a:prstGeom prst="line">
              <a:avLst/>
            </a:prstGeom>
            <a:ln w="31750">
              <a:solidFill>
                <a:schemeClr val="accent3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Arc 96"/>
            <p:cNvSpPr/>
            <p:nvPr/>
          </p:nvSpPr>
          <p:spPr>
            <a:xfrm flipH="1">
              <a:off x="5257800" y="5791200"/>
              <a:ext cx="304800" cy="304800"/>
            </a:xfrm>
            <a:prstGeom prst="arc">
              <a:avLst>
                <a:gd name="adj1" fmla="val 11435550"/>
                <a:gd name="adj2" fmla="val 17719449"/>
              </a:avLst>
            </a:prstGeom>
            <a:ln w="25400">
              <a:solidFill>
                <a:schemeClr val="accent3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389767" y="542186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r>
                <a:rPr lang="en-US" b="1" i="1" baseline="-25000" dirty="0" err="1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baseline="-250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9" name="Freeform 98"/>
          <p:cNvSpPr/>
          <p:nvPr/>
        </p:nvSpPr>
        <p:spPr>
          <a:xfrm>
            <a:off x="5479085" y="838200"/>
            <a:ext cx="1683715" cy="1219200"/>
          </a:xfrm>
          <a:custGeom>
            <a:avLst/>
            <a:gdLst>
              <a:gd name="connsiteX0" fmla="*/ 0 w 1771497"/>
              <a:gd name="connsiteY0" fmla="*/ 1382573 h 1387450"/>
              <a:gd name="connsiteX1" fmla="*/ 175565 w 1771497"/>
              <a:gd name="connsiteY1" fmla="*/ 1382573 h 1387450"/>
              <a:gd name="connsiteX2" fmla="*/ 497433 w 1771497"/>
              <a:gd name="connsiteY2" fmla="*/ 1353312 h 1387450"/>
              <a:gd name="connsiteX3" fmla="*/ 768096 w 1771497"/>
              <a:gd name="connsiteY3" fmla="*/ 1258214 h 1387450"/>
              <a:gd name="connsiteX4" fmla="*/ 1016813 w 1771497"/>
              <a:gd name="connsiteY4" fmla="*/ 1060704 h 1387450"/>
              <a:gd name="connsiteX5" fmla="*/ 1360627 w 1771497"/>
              <a:gd name="connsiteY5" fmla="*/ 599846 h 1387450"/>
              <a:gd name="connsiteX6" fmla="*/ 1704441 w 1771497"/>
              <a:gd name="connsiteY6" fmla="*/ 102413 h 1387450"/>
              <a:gd name="connsiteX7" fmla="*/ 1762963 w 1771497"/>
              <a:gd name="connsiteY7" fmla="*/ 0 h 13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1497" h="1387450">
                <a:moveTo>
                  <a:pt x="0" y="1382573"/>
                </a:moveTo>
                <a:cubicBezTo>
                  <a:pt x="46330" y="1385011"/>
                  <a:pt x="92660" y="1387450"/>
                  <a:pt x="175565" y="1382573"/>
                </a:cubicBezTo>
                <a:cubicBezTo>
                  <a:pt x="258470" y="1377696"/>
                  <a:pt x="398678" y="1374039"/>
                  <a:pt x="497433" y="1353312"/>
                </a:cubicBezTo>
                <a:cubicBezTo>
                  <a:pt x="596188" y="1332586"/>
                  <a:pt x="681533" y="1306982"/>
                  <a:pt x="768096" y="1258214"/>
                </a:cubicBezTo>
                <a:cubicBezTo>
                  <a:pt x="854659" y="1209446"/>
                  <a:pt x="918058" y="1170432"/>
                  <a:pt x="1016813" y="1060704"/>
                </a:cubicBezTo>
                <a:cubicBezTo>
                  <a:pt x="1115568" y="950976"/>
                  <a:pt x="1246022" y="759561"/>
                  <a:pt x="1360627" y="599846"/>
                </a:cubicBezTo>
                <a:cubicBezTo>
                  <a:pt x="1475232" y="440131"/>
                  <a:pt x="1637385" y="202387"/>
                  <a:pt x="1704441" y="102413"/>
                </a:cubicBezTo>
                <a:cubicBezTo>
                  <a:pt x="1771497" y="2439"/>
                  <a:pt x="1767230" y="1219"/>
                  <a:pt x="1762963" y="0"/>
                </a:cubicBezTo>
              </a:path>
            </a:pathLst>
          </a:custGeom>
          <a:ln w="254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endCxn id="99" idx="3"/>
          </p:cNvCxnSpPr>
          <p:nvPr/>
        </p:nvCxnSpPr>
        <p:spPr>
          <a:xfrm flipV="1">
            <a:off x="5486400" y="1943836"/>
            <a:ext cx="722720" cy="301442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3"/>
          </p:cNvCxnSpPr>
          <p:nvPr/>
        </p:nvCxnSpPr>
        <p:spPr>
          <a:xfrm flipV="1">
            <a:off x="6209120" y="762000"/>
            <a:ext cx="2706280" cy="1181836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5486400" y="1371600"/>
            <a:ext cx="78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critical</a:t>
            </a:r>
          </a:p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629400" y="17526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crossover</a:t>
            </a:r>
          </a:p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</a:t>
            </a:r>
          </a:p>
        </p:txBody>
      </p:sp>
      <p:cxnSp>
        <p:nvCxnSpPr>
          <p:cNvPr id="135" name="Straight Connector 134"/>
          <p:cNvCxnSpPr/>
          <p:nvPr/>
        </p:nvCxnSpPr>
        <p:spPr>
          <a:xfrm rot="5400000">
            <a:off x="5442510" y="27432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5400000">
            <a:off x="5778703" y="2639872"/>
            <a:ext cx="1730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5-Point Star 104"/>
          <p:cNvSpPr/>
          <p:nvPr/>
        </p:nvSpPr>
        <p:spPr>
          <a:xfrm>
            <a:off x="6125260" y="1872690"/>
            <a:ext cx="152400" cy="152400"/>
          </a:xfrm>
          <a:prstGeom prst="star5">
            <a:avLst/>
          </a:prstGeom>
          <a:solidFill>
            <a:srgbClr val="FFCC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5-Point Star 130"/>
          <p:cNvSpPr/>
          <p:nvPr/>
        </p:nvSpPr>
        <p:spPr>
          <a:xfrm>
            <a:off x="6567830" y="1683715"/>
            <a:ext cx="152400" cy="152400"/>
          </a:xfrm>
          <a:prstGeom prst="star5">
            <a:avLst/>
          </a:prstGeom>
          <a:solidFill>
            <a:srgbClr val="FFCC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Curved Connector 140"/>
          <p:cNvCxnSpPr/>
          <p:nvPr/>
        </p:nvCxnSpPr>
        <p:spPr>
          <a:xfrm rot="10800000">
            <a:off x="5508351" y="2282126"/>
            <a:ext cx="1376246" cy="77934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rot="5400000">
            <a:off x="7620000" y="914400"/>
            <a:ext cx="381000" cy="76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45"/>
          <p:cNvGrpSpPr/>
          <p:nvPr/>
        </p:nvGrpSpPr>
        <p:grpSpPr>
          <a:xfrm>
            <a:off x="4953001" y="773668"/>
            <a:ext cx="4114799" cy="3188732"/>
            <a:chOff x="4953001" y="773668"/>
            <a:chExt cx="4114799" cy="3188732"/>
          </a:xfrm>
        </p:grpSpPr>
        <p:grpSp>
          <p:nvGrpSpPr>
            <p:cNvPr id="12" name="Group 53"/>
            <p:cNvGrpSpPr/>
            <p:nvPr/>
          </p:nvGrpSpPr>
          <p:grpSpPr>
            <a:xfrm>
              <a:off x="5486400" y="773668"/>
              <a:ext cx="3581400" cy="2743200"/>
              <a:chOff x="5257800" y="773668"/>
              <a:chExt cx="3581400" cy="2743200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rot="5400000">
                <a:off x="3886200" y="2145268"/>
                <a:ext cx="27432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10800000">
                <a:off x="5257800" y="3516868"/>
                <a:ext cx="3581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/>
            <p:cNvSpPr txBox="1"/>
            <p:nvPr/>
          </p:nvSpPr>
          <p:spPr>
            <a:xfrm rot="16200000">
              <a:off x="4677444" y="2039824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 (t)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01457" y="3593068"/>
              <a:ext cx="1280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Distance (x)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52913" y="3711788"/>
                <a:ext cx="3005631" cy="727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𝒓𝒆𝒇𝒓𝒂𝒄𝒕𝒆𝒅</m:t>
                          </m:r>
                        </m:sub>
                      </m:sSub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1600" b="1" dirty="0">
                  <a:effectLst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13" y="3711788"/>
                <a:ext cx="3005631" cy="727507"/>
              </a:xfrm>
              <a:prstGeom prst="rect">
                <a:avLst/>
              </a:prstGeom>
              <a:blipFill>
                <a:blip r:embed="rId2"/>
                <a:stretch>
                  <a:fillRect l="-844" r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6757745" y="2438400"/>
                <a:ext cx="231005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45" y="2438400"/>
                <a:ext cx="2310055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208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32" grpId="0"/>
      <p:bldP spid="133" grpId="0"/>
      <p:bldP spid="105" grpId="0" animBg="1"/>
      <p:bldP spid="1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6" y="1981200"/>
            <a:ext cx="4294419" cy="4591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" y="1547813"/>
            <a:ext cx="4202573" cy="51746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a t-x Diagram</a:t>
            </a:r>
          </a:p>
        </p:txBody>
      </p:sp>
      <p:sp>
        <p:nvSpPr>
          <p:cNvPr id="12" name="Oval 11"/>
          <p:cNvSpPr/>
          <p:nvPr/>
        </p:nvSpPr>
        <p:spPr>
          <a:xfrm>
            <a:off x="747370" y="5950915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54025" y="5594910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72260" y="5191965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78915" y="4771340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597150" y="4361080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21485" y="3810000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047035" y="3577135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253690" y="3458260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449980" y="3283915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659685" y="3171140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55975" y="3001060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069945" y="2855975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273550" y="2735885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97885" y="2539595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1490" y="2394510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15460" y="2256740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14800" y="2133600"/>
            <a:ext cx="76200" cy="762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62000" y="2057400"/>
            <a:ext cx="3505200" cy="251460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 flipH="1" flipV="1">
            <a:off x="-228600" y="3276600"/>
            <a:ext cx="3810000" cy="1981200"/>
          </a:xfrm>
          <a:prstGeom prst="line">
            <a:avLst/>
          </a:prstGeom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47800" y="4876800"/>
            <a:ext cx="13203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b="1" i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1/slope</a:t>
            </a:r>
            <a:endParaRPr lang="en-US" b="1" i="1" baseline="-25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19400" y="3200400"/>
            <a:ext cx="13107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b="1" i="1" baseline="-25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b="1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1/slope</a:t>
            </a:r>
            <a:endParaRPr lang="en-US" b="1" i="1" baseline="-250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824" y="1840468"/>
            <a:ext cx="31597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Y-intercept to find thickness, h</a:t>
            </a:r>
            <a:r>
              <a:rPr lang="en-US" i="1" baseline="-25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114300" y="2933700"/>
            <a:ext cx="2209800" cy="914400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733800" y="674688"/>
          <a:ext cx="244316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8" name="Equation" r:id="rId5" imgW="1384200" imgH="495000" progId="Equation.3">
                  <p:embed/>
                </p:oleObj>
              </mc:Choice>
              <mc:Fallback>
                <p:oleObj name="Equation" r:id="rId5" imgW="13842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674688"/>
                        <a:ext cx="2443162" cy="873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477000" y="762000"/>
          <a:ext cx="239871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9" name="Equation" r:id="rId7" imgW="1358640" imgH="431640" progId="Equation.3">
                  <p:embed/>
                </p:oleObj>
              </mc:Choice>
              <mc:Fallback>
                <p:oleObj name="Equation" r:id="rId7" imgW="1358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762000"/>
                        <a:ext cx="2398712" cy="762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6096000" y="91440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5400000">
            <a:off x="6896100" y="2019300"/>
            <a:ext cx="1295400" cy="304800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181600" y="1600200"/>
            <a:ext cx="2057400" cy="1219200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0" y="838200"/>
            <a:ext cx="3725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Refracted Ray Arrival Time, t</a:t>
            </a:r>
          </a:p>
        </p:txBody>
      </p:sp>
    </p:spTree>
    <p:extLst>
      <p:ext uri="{BB962C8B-B14F-4D97-AF65-F5344CB8AC3E}">
        <p14:creationId xmlns:p14="http://schemas.microsoft.com/office/powerpoint/2010/main" val="1129351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9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0"/>
            <a:ext cx="6169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76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762000"/>
            <a:ext cx="6735199" cy="293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866156"/>
            <a:ext cx="7315200" cy="2943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167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Multiple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"/>
            <a:ext cx="2590800" cy="5364163"/>
          </a:xfrm>
        </p:spPr>
        <p:txBody>
          <a:bodyPr>
            <a:normAutofit/>
          </a:bodyPr>
          <a:lstStyle/>
          <a:p>
            <a:r>
              <a:rPr lang="en-US" sz="2400" dirty="0"/>
              <a:t>Seismic refraction can detect multiple layers</a:t>
            </a:r>
          </a:p>
          <a:p>
            <a:r>
              <a:rPr lang="en-US" sz="2400" dirty="0"/>
              <a:t>The velocities are easily found from the slopes on the t-x diagram</a:t>
            </a:r>
          </a:p>
        </p:txBody>
      </p:sp>
    </p:spTree>
    <p:extLst>
      <p:ext uri="{BB962C8B-B14F-4D97-AF65-F5344CB8AC3E}">
        <p14:creationId xmlns:p14="http://schemas.microsoft.com/office/powerpoint/2010/main" val="7747017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Refraction…What is it Good For?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75" y="830580"/>
            <a:ext cx="4048125" cy="602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4876800" cy="4983163"/>
          </a:xfrm>
        </p:spPr>
        <p:txBody>
          <a:bodyPr/>
          <a:lstStyle/>
          <a:p>
            <a:r>
              <a:rPr lang="en-US" dirty="0"/>
              <a:t>Seismic refraction surveys reveal two main pieces of information</a:t>
            </a:r>
          </a:p>
          <a:p>
            <a:pPr lvl="1"/>
            <a:r>
              <a:rPr lang="en-US" dirty="0"/>
              <a:t>Velocity structure</a:t>
            </a:r>
          </a:p>
          <a:p>
            <a:pPr lvl="2"/>
            <a:r>
              <a:rPr lang="en-US" dirty="0"/>
              <a:t>Used to infer rock type</a:t>
            </a:r>
          </a:p>
          <a:p>
            <a:pPr lvl="1"/>
            <a:r>
              <a:rPr lang="en-US" dirty="0"/>
              <a:t>Depth to interface</a:t>
            </a:r>
          </a:p>
          <a:p>
            <a:pPr lvl="2"/>
            <a:r>
              <a:rPr lang="en-US" dirty="0"/>
              <a:t>Lithology change</a:t>
            </a:r>
          </a:p>
          <a:p>
            <a:pPr lvl="2"/>
            <a:r>
              <a:rPr lang="en-US" dirty="0"/>
              <a:t>Water table</a:t>
            </a:r>
          </a:p>
        </p:txBody>
      </p:sp>
    </p:spTree>
    <p:extLst>
      <p:ext uri="{BB962C8B-B14F-4D97-AF65-F5344CB8AC3E}">
        <p14:creationId xmlns:p14="http://schemas.microsoft.com/office/powerpoint/2010/main" val="39352608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04FF1B77-C6E6-9245-A2B2-934F7815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331928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The examples of the field record (raw data) showing the seismic signal... |  Download Scientific Diagram">
            <a:extLst>
              <a:ext uri="{FF2B5EF4-FFF2-40B4-BE49-F238E27FC236}">
                <a16:creationId xmlns:a16="http://schemas.microsoft.com/office/drawing/2014/main" id="{194F3EF1-9C79-FF4F-A2AF-4F386A72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3048000"/>
            <a:ext cx="5751914" cy="367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parsan">
            <a:extLst>
              <a:ext uri="{FF2B5EF4-FFF2-40B4-BE49-F238E27FC236}">
                <a16:creationId xmlns:a16="http://schemas.microsoft.com/office/drawing/2014/main" id="{2E9A30A7-ED4C-E643-A18B-D55813E1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228600"/>
            <a:ext cx="4776287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E0EABF-6A6B-244B-833C-A68333F964F3}"/>
              </a:ext>
            </a:extLst>
          </p:cNvPr>
          <p:cNvSpPr txBox="1"/>
          <p:nvPr/>
        </p:nvSpPr>
        <p:spPr>
          <a:xfrm>
            <a:off x="5904315" y="3810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– saturated rock, depth to bedrock, degree of weathering </a:t>
            </a:r>
          </a:p>
        </p:txBody>
      </p:sp>
    </p:spTree>
    <p:extLst>
      <p:ext uri="{BB962C8B-B14F-4D97-AF65-F5344CB8AC3E}">
        <p14:creationId xmlns:p14="http://schemas.microsoft.com/office/powerpoint/2010/main" val="37395388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918"/>
            <a:ext cx="8229600" cy="1143000"/>
          </a:xfrm>
        </p:spPr>
        <p:txBody>
          <a:bodyPr/>
          <a:lstStyle/>
          <a:p>
            <a:r>
              <a:rPr lang="en-US" dirty="0"/>
              <a:t>Our Geophysics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6920"/>
            <a:ext cx="8229600" cy="4525963"/>
          </a:xfrm>
        </p:spPr>
        <p:txBody>
          <a:bodyPr/>
          <a:lstStyle/>
          <a:p>
            <a:r>
              <a:rPr lang="en-US" dirty="0"/>
              <a:t>Selecting the right geophysics tool depends on our target: </a:t>
            </a:r>
          </a:p>
          <a:p>
            <a:pPr lvl="1"/>
            <a:r>
              <a:rPr lang="en-US" dirty="0"/>
              <a:t>How deep? How big? What physical properties do we need to know? What do we already know? What is the resolution needed to solve our engineering/environmental/hazard problem?</a:t>
            </a:r>
          </a:p>
        </p:txBody>
      </p:sp>
      <p:pic>
        <p:nvPicPr>
          <p:cNvPr id="4" name="Picture 3" descr="too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37" y="433420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300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Rippability | Everest Geophysics">
            <a:extLst>
              <a:ext uri="{FF2B5EF4-FFF2-40B4-BE49-F238E27FC236}">
                <a16:creationId xmlns:a16="http://schemas.microsoft.com/office/drawing/2014/main" id="{C7AA47B5-0472-2345-BE5A-3BFB1393B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0" y="-9728"/>
            <a:ext cx="4286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AC172-307F-7C46-8A17-8F36DD45A96E}"/>
              </a:ext>
            </a:extLst>
          </p:cNvPr>
          <p:cNvSpPr txBox="1"/>
          <p:nvPr/>
        </p:nvSpPr>
        <p:spPr>
          <a:xfrm>
            <a:off x="4607668" y="1295400"/>
            <a:ext cx="42862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Applications – Geotechnical/engineering</a:t>
            </a:r>
          </a:p>
          <a:p>
            <a:endParaRPr lang="en-US" dirty="0"/>
          </a:p>
          <a:p>
            <a:r>
              <a:rPr lang="en-US" dirty="0" err="1"/>
              <a:t>Rippability</a:t>
            </a:r>
            <a:r>
              <a:rPr lang="en-US" dirty="0"/>
              <a:t> measures the degree of difficulty to excavate any given soil or rock</a:t>
            </a:r>
          </a:p>
          <a:p>
            <a:endParaRPr lang="en-US" dirty="0"/>
          </a:p>
          <a:p>
            <a:r>
              <a:rPr lang="en-US" dirty="0"/>
              <a:t>It is a significant aspect of the preliminary work of any civil engineering project</a:t>
            </a:r>
          </a:p>
        </p:txBody>
      </p:sp>
    </p:spTree>
    <p:extLst>
      <p:ext uri="{BB962C8B-B14F-4D97-AF65-F5344CB8AC3E}">
        <p14:creationId xmlns:p14="http://schemas.microsoft.com/office/powerpoint/2010/main" val="15479715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D376-C416-4424-B611-9D280AE5DC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Socorro Data using SeisImager2D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A5620-F575-43BA-9868-ED60463E3D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Podmore</a:t>
            </a:r>
          </a:p>
        </p:txBody>
      </p:sp>
    </p:spTree>
    <p:extLst>
      <p:ext uri="{BB962C8B-B14F-4D97-AF65-F5344CB8AC3E}">
        <p14:creationId xmlns:p14="http://schemas.microsoft.com/office/powerpoint/2010/main" val="367270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50E4-650F-4698-894A-EC903AEAB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9" y="943328"/>
            <a:ext cx="2754553" cy="1358763"/>
          </a:xfrm>
        </p:spPr>
        <p:txBody>
          <a:bodyPr/>
          <a:lstStyle/>
          <a:p>
            <a:pPr algn="ctr"/>
            <a:r>
              <a:rPr lang="en-US" dirty="0"/>
              <a:t>Picking 1</a:t>
            </a:r>
            <a:r>
              <a:rPr lang="en-US" baseline="30000" dirty="0"/>
              <a:t>st</a:t>
            </a:r>
            <a:r>
              <a:rPr lang="en-US" dirty="0"/>
              <a:t> Arrivals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0479F-88E6-4C37-A757-8859606F6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89" y="2651170"/>
            <a:ext cx="2902067" cy="2560577"/>
          </a:xfrm>
        </p:spPr>
        <p:txBody>
          <a:bodyPr>
            <a:normAutofit/>
          </a:bodyPr>
          <a:lstStyle/>
          <a:p>
            <a:r>
              <a:rPr lang="en-US" dirty="0"/>
              <a:t>Process was done in </a:t>
            </a:r>
            <a:r>
              <a:rPr lang="en-US" dirty="0" err="1"/>
              <a:t>SeisImager’s</a:t>
            </a:r>
            <a:r>
              <a:rPr lang="en-US" dirty="0"/>
              <a:t> </a:t>
            </a:r>
            <a:r>
              <a:rPr lang="en-US" dirty="0" err="1"/>
              <a:t>Pickwin</a:t>
            </a:r>
            <a:r>
              <a:rPr lang="en-US" dirty="0"/>
              <a:t> software</a:t>
            </a:r>
          </a:p>
          <a:p>
            <a:r>
              <a:rPr lang="en-US" dirty="0"/>
              <a:t>Set geophone offset and shot location manually</a:t>
            </a:r>
          </a:p>
          <a:p>
            <a:r>
              <a:rPr lang="en-US" dirty="0"/>
              <a:t>Pick first arrival for each geophone, then repeat process for all 24 shot gathers</a:t>
            </a:r>
          </a:p>
          <a:p>
            <a:r>
              <a:rPr lang="en-US" dirty="0"/>
              <a:t>Raw data looks better than stacked waveforms in most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9744B-D64C-4100-BCEA-2FC1FA1D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2" y="857250"/>
            <a:ext cx="63629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0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AB18B-2193-41F3-A9AD-4DAD0DA6E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9"/>
          <a:stretch/>
        </p:blipFill>
        <p:spPr>
          <a:xfrm>
            <a:off x="2439201" y="857250"/>
            <a:ext cx="6704799" cy="51435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F3E86D-2EFD-4B89-8C43-94010EBCA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0" y="1070309"/>
            <a:ext cx="2282849" cy="10586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Travel Time Curves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0D6AC4-7350-4FF3-A045-EA801B24D0C9}"/>
              </a:ext>
            </a:extLst>
          </p:cNvPr>
          <p:cNvSpPr txBox="1">
            <a:spLocks/>
          </p:cNvSpPr>
          <p:nvPr/>
        </p:nvSpPr>
        <p:spPr>
          <a:xfrm>
            <a:off x="87490" y="2518005"/>
            <a:ext cx="2282849" cy="21810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 defTabSz="685800">
              <a:spcBef>
                <a:spcPts val="1050"/>
              </a:spcBef>
              <a:spcAft>
                <a:spcPts val="150"/>
              </a:spcAft>
              <a:buClr>
                <a:srgbClr val="E32D91"/>
              </a:buClr>
            </a:pP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Once all shots have 1</a:t>
            </a:r>
            <a:r>
              <a:rPr lang="en-US" sz="1350" spc="8" baseline="30000" dirty="0">
                <a:solidFill>
                  <a:prstClr val="black"/>
                </a:solidFill>
                <a:latin typeface="Century Schoolbook" panose="02040604050505020304"/>
              </a:rPr>
              <a:t>st</a:t>
            </a: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 arrivals picked, import data to </a:t>
            </a:r>
            <a:r>
              <a:rPr lang="en-US" sz="1350" spc="8" dirty="0" err="1">
                <a:solidFill>
                  <a:prstClr val="black"/>
                </a:solidFill>
                <a:latin typeface="Century Schoolbook" panose="02040604050505020304"/>
              </a:rPr>
              <a:t>Plotrefa</a:t>
            </a: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 software</a:t>
            </a:r>
          </a:p>
          <a:p>
            <a:pPr marL="137160" indent="-137160" defTabSz="685800">
              <a:spcBef>
                <a:spcPts val="1050"/>
              </a:spcBef>
              <a:spcAft>
                <a:spcPts val="150"/>
              </a:spcAft>
              <a:buClr>
                <a:srgbClr val="E32D91"/>
              </a:buClr>
            </a:pPr>
            <a:r>
              <a:rPr lang="en-US" sz="1350" spc="8" dirty="0" err="1">
                <a:solidFill>
                  <a:prstClr val="black"/>
                </a:solidFill>
                <a:latin typeface="Century Schoolbook" panose="02040604050505020304"/>
              </a:rPr>
              <a:t>Plotrefa</a:t>
            </a: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 offers 2 options: 2-layer model and 3-layer model</a:t>
            </a:r>
          </a:p>
          <a:p>
            <a:pPr marL="137160" indent="-137160" defTabSz="685800">
              <a:spcBef>
                <a:spcPts val="1050"/>
              </a:spcBef>
              <a:spcAft>
                <a:spcPts val="150"/>
              </a:spcAft>
              <a:buClr>
                <a:srgbClr val="E32D91"/>
              </a:buClr>
            </a:pP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We also tricked it into a 1-layer 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95CF32-E2A2-45BE-981F-21202A791365}"/>
              </a:ext>
            </a:extLst>
          </p:cNvPr>
          <p:cNvSpPr/>
          <p:nvPr/>
        </p:nvSpPr>
        <p:spPr>
          <a:xfrm>
            <a:off x="2916315" y="1250087"/>
            <a:ext cx="146482" cy="119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entury Schoolbook" panose="020406040505050203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48B04-5A57-47D0-803A-47346D87B2A0}"/>
              </a:ext>
            </a:extLst>
          </p:cNvPr>
          <p:cNvSpPr/>
          <p:nvPr/>
        </p:nvSpPr>
        <p:spPr>
          <a:xfrm>
            <a:off x="8736737" y="1317780"/>
            <a:ext cx="146482" cy="119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entury Schoolbook" panose="020406040505050203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D3194-EDB9-4CD3-A4A1-F71CCF4F8E6E}"/>
              </a:ext>
            </a:extLst>
          </p:cNvPr>
          <p:cNvSpPr txBox="1"/>
          <p:nvPr/>
        </p:nvSpPr>
        <p:spPr>
          <a:xfrm>
            <a:off x="4752913" y="931810"/>
            <a:ext cx="20773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350" b="1" dirty="0">
                <a:solidFill>
                  <a:srgbClr val="FF0000"/>
                </a:solidFill>
                <a:latin typeface="Century Schoolbook" panose="02040604050505020304"/>
              </a:rPr>
              <a:t>1 layer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78839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AB18B-2193-41F3-A9AD-4DAD0DA6E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9"/>
          <a:stretch/>
        </p:blipFill>
        <p:spPr>
          <a:xfrm>
            <a:off x="2439201" y="857250"/>
            <a:ext cx="6704799" cy="51435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F3E86D-2EFD-4B89-8C43-94010EBCA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0" y="1070309"/>
            <a:ext cx="2282849" cy="10586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Travel Time Curves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0D6AC4-7350-4FF3-A045-EA801B24D0C9}"/>
              </a:ext>
            </a:extLst>
          </p:cNvPr>
          <p:cNvSpPr txBox="1">
            <a:spLocks/>
          </p:cNvSpPr>
          <p:nvPr/>
        </p:nvSpPr>
        <p:spPr>
          <a:xfrm>
            <a:off x="87490" y="2518005"/>
            <a:ext cx="2282849" cy="21810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 defTabSz="685800">
              <a:spcBef>
                <a:spcPts val="1050"/>
              </a:spcBef>
              <a:spcAft>
                <a:spcPts val="150"/>
              </a:spcAft>
              <a:buClr>
                <a:srgbClr val="E32D91"/>
              </a:buClr>
            </a:pP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Once all shots have 1</a:t>
            </a:r>
            <a:r>
              <a:rPr lang="en-US" sz="1350" spc="8" baseline="30000" dirty="0">
                <a:solidFill>
                  <a:prstClr val="black"/>
                </a:solidFill>
                <a:latin typeface="Century Schoolbook" panose="02040604050505020304"/>
              </a:rPr>
              <a:t>st</a:t>
            </a: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 arrivals picked, import data to </a:t>
            </a:r>
            <a:r>
              <a:rPr lang="en-US" sz="1350" spc="8" dirty="0" err="1">
                <a:solidFill>
                  <a:prstClr val="black"/>
                </a:solidFill>
                <a:latin typeface="Century Schoolbook" panose="02040604050505020304"/>
              </a:rPr>
              <a:t>Plotrefa</a:t>
            </a: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 software</a:t>
            </a:r>
          </a:p>
          <a:p>
            <a:pPr marL="137160" indent="-137160" defTabSz="685800">
              <a:spcBef>
                <a:spcPts val="1050"/>
              </a:spcBef>
              <a:spcAft>
                <a:spcPts val="150"/>
              </a:spcAft>
              <a:buClr>
                <a:srgbClr val="E32D91"/>
              </a:buClr>
            </a:pPr>
            <a:r>
              <a:rPr lang="en-US" sz="1350" spc="8" dirty="0" err="1">
                <a:solidFill>
                  <a:prstClr val="black"/>
                </a:solidFill>
                <a:latin typeface="Century Schoolbook" panose="02040604050505020304"/>
              </a:rPr>
              <a:t>Plotrefa</a:t>
            </a: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 offers 2 options: 2-layer model and 3-layer model</a:t>
            </a:r>
          </a:p>
          <a:p>
            <a:pPr marL="137160" indent="-137160" defTabSz="685800">
              <a:spcBef>
                <a:spcPts val="1050"/>
              </a:spcBef>
              <a:spcAft>
                <a:spcPts val="150"/>
              </a:spcAft>
              <a:buClr>
                <a:srgbClr val="E32D91"/>
              </a:buClr>
            </a:pP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We also tricked it into a 1-layer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D3194-EDB9-4CD3-A4A1-F71CCF4F8E6E}"/>
              </a:ext>
            </a:extLst>
          </p:cNvPr>
          <p:cNvSpPr txBox="1"/>
          <p:nvPr/>
        </p:nvSpPr>
        <p:spPr>
          <a:xfrm>
            <a:off x="4752913" y="931810"/>
            <a:ext cx="20773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350" b="1" dirty="0">
                <a:solidFill>
                  <a:srgbClr val="FF0000"/>
                </a:solidFill>
                <a:latin typeface="Century Schoolbook" panose="02040604050505020304"/>
              </a:rPr>
              <a:t>2 layer interpretation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6A0D19-37FB-4138-A27B-E3A6115970C0}"/>
              </a:ext>
            </a:extLst>
          </p:cNvPr>
          <p:cNvCxnSpPr>
            <a:cxnSpLocks/>
          </p:cNvCxnSpPr>
          <p:nvPr/>
        </p:nvCxnSpPr>
        <p:spPr>
          <a:xfrm flipV="1">
            <a:off x="3202619" y="3347437"/>
            <a:ext cx="1817703" cy="24369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CB33D8-C261-451C-9BA6-0F77BAF94002}"/>
              </a:ext>
            </a:extLst>
          </p:cNvPr>
          <p:cNvCxnSpPr>
            <a:cxnSpLocks/>
          </p:cNvCxnSpPr>
          <p:nvPr/>
        </p:nvCxnSpPr>
        <p:spPr>
          <a:xfrm flipV="1">
            <a:off x="5020322" y="1483126"/>
            <a:ext cx="3788546" cy="18643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AB18B-2193-41F3-A9AD-4DAD0DA6E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9"/>
          <a:stretch/>
        </p:blipFill>
        <p:spPr>
          <a:xfrm>
            <a:off x="2439201" y="857250"/>
            <a:ext cx="6704799" cy="51435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F3E86D-2EFD-4B89-8C43-94010EBCA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0" y="1070309"/>
            <a:ext cx="2282849" cy="10586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Travel Time Curves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0D6AC4-7350-4FF3-A045-EA801B24D0C9}"/>
              </a:ext>
            </a:extLst>
          </p:cNvPr>
          <p:cNvSpPr txBox="1">
            <a:spLocks/>
          </p:cNvSpPr>
          <p:nvPr/>
        </p:nvSpPr>
        <p:spPr>
          <a:xfrm>
            <a:off x="87490" y="2518005"/>
            <a:ext cx="2282849" cy="21810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 defTabSz="685800">
              <a:spcBef>
                <a:spcPts val="1050"/>
              </a:spcBef>
              <a:spcAft>
                <a:spcPts val="150"/>
              </a:spcAft>
              <a:buClr>
                <a:srgbClr val="E32D91"/>
              </a:buClr>
            </a:pP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Once all shots have 1</a:t>
            </a:r>
            <a:r>
              <a:rPr lang="en-US" sz="1350" spc="8" baseline="30000" dirty="0">
                <a:solidFill>
                  <a:prstClr val="black"/>
                </a:solidFill>
                <a:latin typeface="Century Schoolbook" panose="02040604050505020304"/>
              </a:rPr>
              <a:t>st</a:t>
            </a: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 arrivals picked, import data to </a:t>
            </a:r>
            <a:r>
              <a:rPr lang="en-US" sz="1350" spc="8" dirty="0" err="1">
                <a:solidFill>
                  <a:prstClr val="black"/>
                </a:solidFill>
                <a:latin typeface="Century Schoolbook" panose="02040604050505020304"/>
              </a:rPr>
              <a:t>Plotrefa</a:t>
            </a: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 software</a:t>
            </a:r>
          </a:p>
          <a:p>
            <a:pPr marL="137160" indent="-137160" defTabSz="685800">
              <a:spcBef>
                <a:spcPts val="1050"/>
              </a:spcBef>
              <a:spcAft>
                <a:spcPts val="150"/>
              </a:spcAft>
              <a:buClr>
                <a:srgbClr val="E32D91"/>
              </a:buClr>
            </a:pPr>
            <a:r>
              <a:rPr lang="en-US" sz="1350" spc="8" dirty="0" err="1">
                <a:solidFill>
                  <a:prstClr val="black"/>
                </a:solidFill>
                <a:latin typeface="Century Schoolbook" panose="02040604050505020304"/>
              </a:rPr>
              <a:t>Plotrefa</a:t>
            </a: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 offers 2 options: 2-layer model and 3-layer model</a:t>
            </a:r>
          </a:p>
          <a:p>
            <a:pPr marL="137160" indent="-137160" defTabSz="685800">
              <a:spcBef>
                <a:spcPts val="1050"/>
              </a:spcBef>
              <a:spcAft>
                <a:spcPts val="150"/>
              </a:spcAft>
              <a:buClr>
                <a:srgbClr val="E32D91"/>
              </a:buClr>
            </a:pPr>
            <a:r>
              <a:rPr lang="en-US" sz="1350" spc="8" dirty="0">
                <a:solidFill>
                  <a:prstClr val="black"/>
                </a:solidFill>
                <a:latin typeface="Century Schoolbook" panose="02040604050505020304"/>
              </a:rPr>
              <a:t>We also tricked it into a 1-layer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D3194-EDB9-4CD3-A4A1-F71CCF4F8E6E}"/>
              </a:ext>
            </a:extLst>
          </p:cNvPr>
          <p:cNvSpPr txBox="1"/>
          <p:nvPr/>
        </p:nvSpPr>
        <p:spPr>
          <a:xfrm>
            <a:off x="4752913" y="931810"/>
            <a:ext cx="20773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350" b="1" dirty="0">
                <a:solidFill>
                  <a:srgbClr val="FF0000"/>
                </a:solidFill>
                <a:latin typeface="Century Schoolbook" panose="02040604050505020304"/>
              </a:rPr>
              <a:t>3 layer interpretation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6A0D19-37FB-4138-A27B-E3A6115970C0}"/>
              </a:ext>
            </a:extLst>
          </p:cNvPr>
          <p:cNvCxnSpPr>
            <a:cxnSpLocks/>
          </p:cNvCxnSpPr>
          <p:nvPr/>
        </p:nvCxnSpPr>
        <p:spPr>
          <a:xfrm flipV="1">
            <a:off x="3230052" y="4773168"/>
            <a:ext cx="534991" cy="1011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CB33D8-C261-451C-9BA6-0F77BAF94002}"/>
              </a:ext>
            </a:extLst>
          </p:cNvPr>
          <p:cNvCxnSpPr>
            <a:cxnSpLocks/>
          </p:cNvCxnSpPr>
          <p:nvPr/>
        </p:nvCxnSpPr>
        <p:spPr>
          <a:xfrm flipV="1">
            <a:off x="3765042" y="3319272"/>
            <a:ext cx="1275588" cy="1453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E46D8C-493D-4B4C-8FED-A1ED90991ACC}"/>
              </a:ext>
            </a:extLst>
          </p:cNvPr>
          <p:cNvCxnSpPr>
            <a:cxnSpLocks/>
          </p:cNvCxnSpPr>
          <p:nvPr/>
        </p:nvCxnSpPr>
        <p:spPr>
          <a:xfrm flipV="1">
            <a:off x="5040630" y="1488186"/>
            <a:ext cx="3785616" cy="18310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0EFB-1ACC-4F29-98FA-9C5DEC33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48AA7-67FF-435B-9304-11EC8F391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" y="617046"/>
            <a:ext cx="9226296" cy="54464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6F5E5-2131-4EA7-882D-1E6B89CBF9A0}"/>
              </a:ext>
            </a:extLst>
          </p:cNvPr>
          <p:cNvSpPr txBox="1"/>
          <p:nvPr/>
        </p:nvSpPr>
        <p:spPr>
          <a:xfrm>
            <a:off x="3044952" y="4589341"/>
            <a:ext cx="28666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1350" b="1" dirty="0">
                <a:solidFill>
                  <a:srgbClr val="FF0000"/>
                </a:solidFill>
                <a:latin typeface="Century Schoolbook" panose="02040604050505020304"/>
              </a:rPr>
              <a:t>1 layer inversion</a:t>
            </a:r>
          </a:p>
        </p:txBody>
      </p:sp>
    </p:spTree>
    <p:extLst>
      <p:ext uri="{BB962C8B-B14F-4D97-AF65-F5344CB8AC3E}">
        <p14:creationId xmlns:p14="http://schemas.microsoft.com/office/powerpoint/2010/main" val="1629720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D771-DB7A-4A4C-A61A-CCC58452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358B04-9D99-484E-BDF4-784FFB896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" y="458806"/>
            <a:ext cx="9212580" cy="55419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43DEE-9E78-4F97-A48E-D39EACD3A4F5}"/>
              </a:ext>
            </a:extLst>
          </p:cNvPr>
          <p:cNvSpPr txBox="1"/>
          <p:nvPr/>
        </p:nvSpPr>
        <p:spPr>
          <a:xfrm>
            <a:off x="3044952" y="4589341"/>
            <a:ext cx="28666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1350" b="1" dirty="0">
                <a:solidFill>
                  <a:srgbClr val="FF0000"/>
                </a:solidFill>
                <a:latin typeface="Century Schoolbook" panose="02040604050505020304"/>
              </a:rPr>
              <a:t>2 layer inversion</a:t>
            </a:r>
          </a:p>
        </p:txBody>
      </p:sp>
    </p:spTree>
    <p:extLst>
      <p:ext uri="{BB962C8B-B14F-4D97-AF65-F5344CB8AC3E}">
        <p14:creationId xmlns:p14="http://schemas.microsoft.com/office/powerpoint/2010/main" val="363134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56D7-FFCA-4080-9894-F4EE6B96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1596A-74A2-4C27-A428-3FD64B0AB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694"/>
            <a:ext cx="9144000" cy="55050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151F3-FD94-42D6-9F43-377BB9F3EF3E}"/>
              </a:ext>
            </a:extLst>
          </p:cNvPr>
          <p:cNvSpPr txBox="1"/>
          <p:nvPr/>
        </p:nvSpPr>
        <p:spPr>
          <a:xfrm>
            <a:off x="3044952" y="4589341"/>
            <a:ext cx="28666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1350" b="1" dirty="0">
                <a:solidFill>
                  <a:srgbClr val="FF0000"/>
                </a:solidFill>
                <a:latin typeface="Century Schoolbook" panose="02040604050505020304"/>
              </a:rPr>
              <a:t>3</a:t>
            </a:r>
            <a:r>
              <a:rPr lang="en-US" sz="1350" b="1">
                <a:solidFill>
                  <a:srgbClr val="FF0000"/>
                </a:solidFill>
                <a:latin typeface="Century Schoolbook" panose="02040604050505020304"/>
              </a:rPr>
              <a:t> </a:t>
            </a:r>
            <a:r>
              <a:rPr lang="en-US" sz="1350" b="1" dirty="0">
                <a:solidFill>
                  <a:srgbClr val="FF0000"/>
                </a:solidFill>
                <a:latin typeface="Century Schoolbook" panose="02040604050505020304"/>
              </a:rPr>
              <a:t>layer inversion</a:t>
            </a:r>
          </a:p>
        </p:txBody>
      </p:sp>
    </p:spTree>
    <p:extLst>
      <p:ext uri="{BB962C8B-B14F-4D97-AF65-F5344CB8AC3E}">
        <p14:creationId xmlns:p14="http://schemas.microsoft.com/office/powerpoint/2010/main" val="214339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02" y="123825"/>
            <a:ext cx="5340350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913189" y="156524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Layer thickness, layer velocity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Horizontal boundaries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774187" y="1565248"/>
            <a:ext cx="3198685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774187" y="2211579"/>
            <a:ext cx="3198685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24652" y="2213167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Layer thickness, velocity, contrast</a:t>
            </a:r>
          </a:p>
          <a:p>
            <a:pPr algn="ctr"/>
            <a:r>
              <a:rPr lang="en-US" dirty="0" err="1">
                <a:solidFill>
                  <a:schemeClr val="accent2"/>
                </a:solidFill>
              </a:rPr>
              <a:t>Horiz</a:t>
            </a:r>
            <a:r>
              <a:rPr lang="en-US" dirty="0">
                <a:solidFill>
                  <a:schemeClr val="accent2"/>
                </a:solidFill>
              </a:rPr>
              <a:t> boundaries, lateral transitions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74187" y="2991893"/>
            <a:ext cx="3198685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24653" y="569009"/>
            <a:ext cx="3348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3-D seismic velocity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boundaries of many orientations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earthquake mechanics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846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305"/>
            <a:ext cx="8229600" cy="1143000"/>
          </a:xfrm>
        </p:spPr>
        <p:txBody>
          <a:bodyPr/>
          <a:lstStyle/>
          <a:p>
            <a:r>
              <a:rPr lang="en-US" dirty="0"/>
              <a:t>Resolution</a:t>
            </a:r>
          </a:p>
        </p:txBody>
      </p:sp>
      <p:pic>
        <p:nvPicPr>
          <p:cNvPr id="4" name="Content Placeholder 3" descr="resolut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128892" y="1296678"/>
            <a:ext cx="5043704" cy="2773843"/>
          </a:xfrm>
        </p:spPr>
      </p:pic>
      <p:sp>
        <p:nvSpPr>
          <p:cNvPr id="5" name="TextBox 4"/>
          <p:cNvSpPr txBox="1"/>
          <p:nvPr/>
        </p:nvSpPr>
        <p:spPr>
          <a:xfrm>
            <a:off x="4762730" y="1321666"/>
            <a:ext cx="3924069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Choosing the right tool—what do we need to resolve?</a:t>
            </a:r>
          </a:p>
          <a:p>
            <a:endParaRPr lang="en-US" dirty="0"/>
          </a:p>
          <a:p>
            <a:r>
              <a:rPr lang="en-US" dirty="0"/>
              <a:t>For seismology—vertical resolution is 0.25*wavelength</a:t>
            </a:r>
          </a:p>
          <a:p>
            <a:endParaRPr lang="en-US" dirty="0"/>
          </a:p>
          <a:p>
            <a:r>
              <a:rPr lang="en-US" dirty="0"/>
              <a:t>(wavelength=velocity/frequency)</a:t>
            </a:r>
          </a:p>
          <a:p>
            <a:endParaRPr lang="en-US" dirty="0"/>
          </a:p>
          <a:p>
            <a:r>
              <a:rPr lang="en-US" dirty="0"/>
              <a:t>Average P-wave crustal velocity: ~6000 m/s or 6 km/s</a:t>
            </a:r>
          </a:p>
          <a:p>
            <a:r>
              <a:rPr lang="en-US" dirty="0"/>
              <a:t>Frequencies: Earthquakes very broad range</a:t>
            </a:r>
          </a:p>
          <a:p>
            <a:r>
              <a:rPr lang="en-US" dirty="0"/>
              <a:t> - for 10 Hz waves, wavelength = 600 m</a:t>
            </a:r>
          </a:p>
          <a:p>
            <a:r>
              <a:rPr lang="en-US" dirty="0"/>
              <a:t> - for 1 Hz waves, about 6 km</a:t>
            </a:r>
          </a:p>
          <a:p>
            <a:endParaRPr lang="en-US" dirty="0"/>
          </a:p>
          <a:p>
            <a:r>
              <a:rPr lang="en-US" dirty="0" err="1"/>
              <a:t>Airguns</a:t>
            </a:r>
            <a:r>
              <a:rPr lang="en-US" dirty="0"/>
              <a:t>: 3-900 Hz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4346" y="4079341"/>
            <a:ext cx="2388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Resolution chart for camera testing </a:t>
            </a:r>
          </a:p>
        </p:txBody>
      </p:sp>
    </p:spTree>
    <p:extLst>
      <p:ext uri="{BB962C8B-B14F-4D97-AF65-F5344CB8AC3E}">
        <p14:creationId xmlns:p14="http://schemas.microsoft.com/office/powerpoint/2010/main" val="21498485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0"/>
            <a:ext cx="6169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59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3134" y="713876"/>
                <a:ext cx="5105400" cy="61441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Just like light, seismic rays refract, or bend, when they encounter a medium of different seismic velocity</a:t>
                </a:r>
              </a:p>
              <a:p>
                <a:r>
                  <a:rPr lang="en-US" dirty="0"/>
                  <a:t>Refraction is quantified by Snell’s Law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𝒊</m:t>
                    </m:r>
                    <m:r>
                      <a:rPr lang="en-US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= angle of incidence</a:t>
                </a:r>
              </a:p>
              <a:p>
                <a:pPr lvl="2"/>
                <a:r>
                  <a:rPr lang="en-US" dirty="0"/>
                  <a:t>Measured from </a:t>
                </a:r>
                <a:r>
                  <a:rPr lang="en-US" b="1" u="sng" dirty="0"/>
                  <a:t>normal</a:t>
                </a:r>
                <a:r>
                  <a:rPr lang="en-US" dirty="0"/>
                  <a:t> to interface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𝒗</m:t>
                    </m:r>
                  </m:oMath>
                </a14:m>
                <a:r>
                  <a:rPr lang="en-US" dirty="0"/>
                  <a:t> = seismic velocity of material</a:t>
                </a:r>
              </a:p>
              <a:p>
                <a:r>
                  <a:rPr lang="en-US" dirty="0"/>
                  <a:t>At some value where </a:t>
                </a:r>
                <a:r>
                  <a:rPr lang="en-US" i="1" dirty="0" err="1"/>
                  <a:t>i</a:t>
                </a:r>
                <a:r>
                  <a:rPr lang="en-US" i="1" dirty="0"/>
                  <a:t> &gt;</a:t>
                </a:r>
                <a:r>
                  <a:rPr lang="en-US" dirty="0"/>
                  <a:t>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c</a:t>
                </a:r>
                <a:r>
                  <a:rPr lang="en-US" i="1" baseline="-25000" dirty="0"/>
                  <a:t> </a:t>
                </a:r>
                <a:r>
                  <a:rPr lang="en-US" i="1" dirty="0"/>
                  <a:t>, </a:t>
                </a:r>
                <a:r>
                  <a:rPr lang="en-US" dirty="0"/>
                  <a:t>the wave is completely reflected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134" y="713876"/>
                <a:ext cx="5105400" cy="6144124"/>
              </a:xfrm>
              <a:blipFill rotWithShape="1">
                <a:blip r:embed="rId2"/>
                <a:stretch>
                  <a:fillRect l="-2148" t="-1687" r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438400" y="3175750"/>
            <a:ext cx="2514600" cy="101525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Ray Paths :: Refraction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790076"/>
            <a:ext cx="3143250" cy="22579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5562600" y="3657600"/>
            <a:ext cx="3276600" cy="2819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2600" y="5029200"/>
            <a:ext cx="3276600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0"/>
            <a:endCxn id="7" idx="2"/>
          </p:cNvCxnSpPr>
          <p:nvPr/>
        </p:nvCxnSpPr>
        <p:spPr>
          <a:xfrm rot="16200000" flipH="1">
            <a:off x="5791200" y="5067300"/>
            <a:ext cx="28194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 rot="9293814">
            <a:off x="6778716" y="3585023"/>
            <a:ext cx="197281" cy="1520347"/>
            <a:chOff x="4848285" y="3505200"/>
            <a:chExt cx="211770" cy="1600200"/>
          </a:xfrm>
        </p:grpSpPr>
        <p:sp>
          <p:nvSpPr>
            <p:cNvPr id="54" name="Isosceles Triangle 53"/>
            <p:cNvSpPr/>
            <p:nvPr/>
          </p:nvSpPr>
          <p:spPr>
            <a:xfrm>
              <a:off x="4848285" y="4267200"/>
              <a:ext cx="211770" cy="2286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>
              <a:off x="4152900" y="4305300"/>
              <a:ext cx="1600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Isosceles Triangle 58"/>
          <p:cNvSpPr/>
          <p:nvPr/>
        </p:nvSpPr>
        <p:spPr>
          <a:xfrm rot="7686221">
            <a:off x="8159611" y="5751492"/>
            <a:ext cx="199773" cy="219936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rot="10800000">
            <a:off x="7201142" y="5030733"/>
            <a:ext cx="1642572" cy="1288111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/>
          <p:cNvSpPr/>
          <p:nvPr/>
        </p:nvSpPr>
        <p:spPr>
          <a:xfrm rot="18217856">
            <a:off x="6913282" y="4419240"/>
            <a:ext cx="375875" cy="375875"/>
          </a:xfrm>
          <a:prstGeom prst="arc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858000" y="389786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00682" y="542186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65" name="Arc 64"/>
          <p:cNvSpPr/>
          <p:nvPr/>
        </p:nvSpPr>
        <p:spPr>
          <a:xfrm rot="6714358">
            <a:off x="7086237" y="4981179"/>
            <a:ext cx="372918" cy="372918"/>
          </a:xfrm>
          <a:prstGeom prst="arc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5562600" y="5029200"/>
            <a:ext cx="3276600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466982" y="45720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458200" y="50292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29400" y="648866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 v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b="1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32570" y="3048000"/>
            <a:ext cx="270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orangutan spear fishing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934200" y="914400"/>
            <a:ext cx="1219200" cy="609600"/>
            <a:chOff x="7086600" y="797168"/>
            <a:chExt cx="1219200" cy="609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Oval Callout 24"/>
            <p:cNvSpPr/>
            <p:nvPr/>
          </p:nvSpPr>
          <p:spPr>
            <a:xfrm>
              <a:off x="7086600" y="797168"/>
              <a:ext cx="1219200" cy="609600"/>
            </a:xfrm>
            <a:prstGeom prst="wedgeEllipseCallou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00380" y="824527"/>
              <a:ext cx="1049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Curse you</a:t>
              </a:r>
            </a:p>
            <a:p>
              <a:r>
                <a:rPr lang="en-US" sz="1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Snell’s law!!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590800" y="3251707"/>
                <a:ext cx="2243819" cy="848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𝒔𝒊𝒏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den>
                      </m:f>
                      <m:r>
                        <a:rPr lang="en-US" sz="2400" b="1" i="1"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𝒔𝒊𝒏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251707"/>
                <a:ext cx="2243819" cy="8481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8657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4419600" y="4226118"/>
            <a:ext cx="2971800" cy="24794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228" name="Rectangle 52227"/>
          <p:cNvSpPr/>
          <p:nvPr/>
        </p:nvSpPr>
        <p:spPr>
          <a:xfrm>
            <a:off x="4419600" y="5465859"/>
            <a:ext cx="2971800" cy="123974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276600" y="2965836"/>
            <a:ext cx="5867400" cy="126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If velocity is NOT uniform:</a:t>
            </a:r>
          </a:p>
          <a:p>
            <a:pPr lvl="1"/>
            <a:r>
              <a:rPr lang="en-US" sz="2000" b="1" dirty="0"/>
              <a:t>The path of least time is a not a straight line</a:t>
            </a:r>
          </a:p>
          <a:p>
            <a:pPr lvl="1"/>
            <a:r>
              <a:rPr lang="en-US" sz="2000" b="1" dirty="0"/>
              <a:t>The wave must bend or refract at the interface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04800" y="4226118"/>
            <a:ext cx="2971800" cy="24794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Fermat’s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7239000" cy="2011363"/>
          </a:xfrm>
        </p:spPr>
        <p:txBody>
          <a:bodyPr>
            <a:normAutofit/>
          </a:bodyPr>
          <a:lstStyle/>
          <a:p>
            <a:r>
              <a:rPr lang="en-US" sz="2400" b="1" dirty="0"/>
              <a:t>Pierre de Fermat (1601-1665): </a:t>
            </a:r>
            <a:r>
              <a:rPr lang="en-US" sz="2400" dirty="0"/>
              <a:t>A French lawyer and amateur mathematician.</a:t>
            </a:r>
          </a:p>
          <a:p>
            <a:r>
              <a:rPr lang="en-US" sz="2400" b="1" dirty="0"/>
              <a:t>Fermat’s Principle</a:t>
            </a:r>
            <a:r>
              <a:rPr lang="en-US" sz="2400" dirty="0"/>
              <a:t>: Light (and any wave, in general) travels in the path that takes the least amount of time between two points.</a:t>
            </a:r>
          </a:p>
        </p:txBody>
      </p:sp>
      <p:pic>
        <p:nvPicPr>
          <p:cNvPr id="52227" name="Picture 3" descr="C:\Users\marshallst\Desktop\ferm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9759"/>
            <a:ext cx="1495123" cy="26496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2965836"/>
            <a:ext cx="3352800" cy="1148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If velocity is uniform:</a:t>
            </a:r>
          </a:p>
          <a:p>
            <a:pPr lvl="1"/>
            <a:r>
              <a:rPr lang="en-US" sz="2000" b="1" dirty="0"/>
              <a:t>The path of least time is a straight line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820972" y="4495800"/>
            <a:ext cx="114300" cy="1143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38400" y="6324600"/>
            <a:ext cx="114300" cy="1143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0484" y="42261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48227" y="60695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18533" y="4593361"/>
            <a:ext cx="1536606" cy="1747978"/>
            <a:chOff x="918533" y="4593361"/>
            <a:chExt cx="1536606" cy="1747978"/>
          </a:xfrm>
        </p:grpSpPr>
        <p:cxnSp>
          <p:nvCxnSpPr>
            <p:cNvPr id="16" name="Straight Connector 15"/>
            <p:cNvCxnSpPr>
              <a:stCxn id="4" idx="5"/>
              <a:endCxn id="9" idx="1"/>
            </p:cNvCxnSpPr>
            <p:nvPr/>
          </p:nvCxnSpPr>
          <p:spPr>
            <a:xfrm>
              <a:off x="918533" y="4593361"/>
              <a:ext cx="1536606" cy="1747978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18"/>
            <p:cNvSpPr/>
            <p:nvPr/>
          </p:nvSpPr>
          <p:spPr>
            <a:xfrm rot="8309487">
              <a:off x="1282739" y="5021348"/>
              <a:ext cx="194273" cy="20002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8309487">
              <a:off x="1946887" y="5776669"/>
              <a:ext cx="194273" cy="20002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635284" y="42261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63027" y="60695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grpSp>
        <p:nvGrpSpPr>
          <p:cNvPr id="52233" name="Group 52232"/>
          <p:cNvGrpSpPr/>
          <p:nvPr/>
        </p:nvGrpSpPr>
        <p:grpSpPr>
          <a:xfrm>
            <a:off x="5033333" y="4593361"/>
            <a:ext cx="1176967" cy="873989"/>
            <a:chOff x="5033333" y="4593361"/>
            <a:chExt cx="1176967" cy="873989"/>
          </a:xfrm>
        </p:grpSpPr>
        <p:cxnSp>
          <p:nvCxnSpPr>
            <p:cNvPr id="30" name="Straight Connector 29"/>
            <p:cNvCxnSpPr>
              <a:stCxn id="25" idx="5"/>
            </p:cNvCxnSpPr>
            <p:nvPr/>
          </p:nvCxnSpPr>
          <p:spPr>
            <a:xfrm>
              <a:off x="5033333" y="4593361"/>
              <a:ext cx="1176967" cy="873989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sosceles Triangle 30"/>
            <p:cNvSpPr/>
            <p:nvPr/>
          </p:nvSpPr>
          <p:spPr>
            <a:xfrm rot="7718044">
              <a:off x="5516130" y="4922423"/>
              <a:ext cx="194273" cy="20002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419600" y="505594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9600" y="54980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19600" y="632460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*Assuming V</a:t>
            </a:r>
            <a:r>
              <a:rPr lang="en-US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V</a:t>
            </a:r>
            <a:r>
              <a:rPr lang="en-US" baseline="-25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grpSp>
        <p:nvGrpSpPr>
          <p:cNvPr id="52234" name="Group 52233"/>
          <p:cNvGrpSpPr/>
          <p:nvPr/>
        </p:nvGrpSpPr>
        <p:grpSpPr>
          <a:xfrm>
            <a:off x="6210300" y="5465859"/>
            <a:ext cx="359639" cy="875480"/>
            <a:chOff x="6210300" y="5465859"/>
            <a:chExt cx="359639" cy="875480"/>
          </a:xfrm>
        </p:grpSpPr>
        <p:cxnSp>
          <p:nvCxnSpPr>
            <p:cNvPr id="42" name="Straight Connector 41"/>
            <p:cNvCxnSpPr>
              <a:endCxn id="26" idx="1"/>
            </p:cNvCxnSpPr>
            <p:nvPr/>
          </p:nvCxnSpPr>
          <p:spPr>
            <a:xfrm>
              <a:off x="6210300" y="5465859"/>
              <a:ext cx="359639" cy="8754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Isosceles Triangle 45"/>
            <p:cNvSpPr/>
            <p:nvPr/>
          </p:nvSpPr>
          <p:spPr>
            <a:xfrm rot="9430351">
              <a:off x="6290523" y="5794147"/>
              <a:ext cx="194273" cy="20002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val 24"/>
          <p:cNvSpPr/>
          <p:nvPr/>
        </p:nvSpPr>
        <p:spPr>
          <a:xfrm>
            <a:off x="4935772" y="4495800"/>
            <a:ext cx="114300" cy="1143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553200" y="6324600"/>
            <a:ext cx="114300" cy="1143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884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2228" grpId="0" animBg="1"/>
      <p:bldP spid="11" grpId="0"/>
      <p:bldP spid="5" grpId="0" animBg="1"/>
      <p:bldP spid="6" grpId="0"/>
      <p:bldP spid="4" grpId="0" animBg="1"/>
      <p:bldP spid="9" grpId="0" animBg="1"/>
      <p:bldP spid="7" grpId="0"/>
      <p:bldP spid="14" grpId="0"/>
      <p:bldP spid="27" grpId="0"/>
      <p:bldP spid="28" grpId="0"/>
      <p:bldP spid="38" grpId="0"/>
      <p:bldP spid="39" grpId="0"/>
      <p:bldP spid="40" grpId="0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162"/>
            <a:ext cx="8686800" cy="73183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Snell’s Law &amp; Critical Refraction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4800600" cy="5410200"/>
          </a:xfrm>
        </p:spPr>
        <p:txBody>
          <a:bodyPr>
            <a:normAutofit/>
          </a:bodyPr>
          <a:lstStyle/>
          <a:p>
            <a:r>
              <a:rPr lang="en-US" sz="2400" dirty="0"/>
              <a:t>Seismic sources radiate waves in all directions</a:t>
            </a:r>
          </a:p>
          <a:p>
            <a:r>
              <a:rPr lang="en-US" sz="2400" dirty="0"/>
              <a:t>Some ray must hit interface at exactly the critical angle, </a:t>
            </a:r>
            <a:r>
              <a:rPr lang="en-US" sz="2400" i="1" dirty="0" err="1"/>
              <a:t>i</a:t>
            </a:r>
            <a:r>
              <a:rPr lang="en-US" sz="2400" i="1" baseline="-25000" dirty="0" err="1"/>
              <a:t>c</a:t>
            </a:r>
            <a:endParaRPr lang="en-US" sz="2400" baseline="-25000" dirty="0"/>
          </a:p>
          <a:p>
            <a:r>
              <a:rPr lang="en-US" sz="2400" dirty="0"/>
              <a:t>This critically oriented ray will then travel along the interface between the two layers</a:t>
            </a:r>
          </a:p>
          <a:p>
            <a:r>
              <a:rPr lang="en-US" sz="2400" dirty="0"/>
              <a:t>If more oblique than critical, all wave energy is reflected</a:t>
            </a:r>
          </a:p>
          <a:p>
            <a:pPr lvl="1"/>
            <a:r>
              <a:rPr lang="en-US" sz="2000" dirty="0"/>
              <a:t>The reflected energy is useful too! And we’ll see it over the next couple weeks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327900" y="152400"/>
          <a:ext cx="16637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Equation" r:id="rId3" imgW="825480" imgH="431640" progId="Equation.3">
                  <p:embed/>
                </p:oleObj>
              </mc:Choice>
              <mc:Fallback>
                <p:oleObj name="Equation" r:id="rId3" imgW="82548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7900" y="152400"/>
                        <a:ext cx="1663700" cy="86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6996113" y="3549650"/>
          <a:ext cx="1792287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" name="Equation" r:id="rId5" imgW="888840" imgH="431640" progId="Equation.3">
                  <p:embed/>
                </p:oleObj>
              </mc:Choice>
              <mc:Fallback>
                <p:oleObj name="Equation" r:id="rId5" imgW="88884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6113" y="3549650"/>
                        <a:ext cx="1792287" cy="86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7481887" y="4540250"/>
          <a:ext cx="1306513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" name="Equation" r:id="rId7" imgW="647640" imgH="431640" progId="Equation.3">
                  <p:embed/>
                </p:oleObj>
              </mc:Choice>
              <mc:Fallback>
                <p:oleObj name="Equation" r:id="rId7" imgW="64764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887" y="4540250"/>
                        <a:ext cx="1306513" cy="86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6858000" y="5581650"/>
          <a:ext cx="19462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" name="Equation" r:id="rId9" imgW="965160" imgH="482400" progId="Equation.3">
                  <p:embed/>
                </p:oleObj>
              </mc:Choice>
              <mc:Fallback>
                <p:oleObj name="Equation" r:id="rId9" imgW="965160" imgH="4824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581650"/>
                        <a:ext cx="1946275" cy="97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914400"/>
            <a:ext cx="3739886" cy="247690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110520" y="1600200"/>
            <a:ext cx="5957279" cy="4908550"/>
            <a:chOff x="1920" y="1156"/>
            <a:chExt cx="3840" cy="3164"/>
          </a:xfrm>
        </p:grpSpPr>
        <p:pic>
          <p:nvPicPr>
            <p:cNvPr id="67590" name="Picture 4" descr="C_0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20" y="1156"/>
              <a:ext cx="3840" cy="3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591" name="Rectangle 5"/>
            <p:cNvSpPr>
              <a:spLocks noChangeArrowheads="1"/>
            </p:cNvSpPr>
            <p:nvPr/>
          </p:nvSpPr>
          <p:spPr bwMode="auto">
            <a:xfrm>
              <a:off x="4608" y="4176"/>
              <a:ext cx="1152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951"/>
            <a:ext cx="91440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Refraction, Velocity and Arrival Times = </a:t>
            </a: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Moho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Discovery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57253"/>
            <a:ext cx="9144000" cy="96674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Seismic waves travel faster through the mantle than the crust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In 1909, </a:t>
            </a:r>
            <a:r>
              <a:rPr lang="en-US" sz="1800" dirty="0" err="1">
                <a:solidFill>
                  <a:schemeClr val="tx1"/>
                </a:solidFill>
              </a:rPr>
              <a:t>Andrija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Mohorovi</a:t>
            </a:r>
            <a:r>
              <a:rPr lang="en-US" sz="1800" dirty="0" err="1">
                <a:solidFill>
                  <a:schemeClr val="tx1"/>
                </a:solidFill>
                <a:cs typeface="Times New Roman" pitchFamily="18" charset="0"/>
              </a:rPr>
              <a:t>č</a:t>
            </a:r>
            <a:r>
              <a:rPr lang="en-US" sz="1800" dirty="0" err="1">
                <a:solidFill>
                  <a:schemeClr val="tx1"/>
                </a:solidFill>
              </a:rPr>
              <a:t>i</a:t>
            </a:r>
            <a:r>
              <a:rPr lang="en-US" sz="1800" dirty="0" err="1">
                <a:solidFill>
                  <a:schemeClr val="tx1"/>
                </a:solidFill>
                <a:cs typeface="Times New Roman" pitchFamily="18" charset="0"/>
              </a:rPr>
              <a:t>ć</a:t>
            </a:r>
            <a:r>
              <a:rPr lang="en-US" sz="1800" dirty="0">
                <a:solidFill>
                  <a:schemeClr val="tx1"/>
                </a:solidFill>
                <a:cs typeface="Times New Roman" pitchFamily="18" charset="0"/>
              </a:rPr>
              <a:t> discovered that waves first arriving at seismic stations within 200 km of an epicenter had an average velocity of 6 km/s</a:t>
            </a: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0" y="1676400"/>
            <a:ext cx="3124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8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Stations &gt; 200 km away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average wave speed 8 km/s</a:t>
            </a:r>
          </a:p>
          <a:p>
            <a:pPr algn="l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explain this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nearby stations received waves that only went through the crust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 away stations received waves that travel through the mantle.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The crust mantle boundary is now called the </a:t>
            </a:r>
            <a:r>
              <a:rPr lang="en-US" sz="18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Moho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, in honor of this discovery</a:t>
            </a:r>
          </a:p>
        </p:txBody>
      </p:sp>
    </p:spTree>
    <p:extLst>
      <p:ext uri="{BB962C8B-B14F-4D97-AF65-F5344CB8AC3E}">
        <p14:creationId xmlns:p14="http://schemas.microsoft.com/office/powerpoint/2010/main" val="31890793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View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8531</TotalTime>
  <Words>1196</Words>
  <Application>Microsoft Macintosh PowerPoint</Application>
  <PresentationFormat>On-screen Show (4:3)</PresentationFormat>
  <Paragraphs>214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 Math</vt:lpstr>
      <vt:lpstr>Century Schoolbook</vt:lpstr>
      <vt:lpstr>Wingdings</vt:lpstr>
      <vt:lpstr>Wingdings 2</vt:lpstr>
      <vt:lpstr>Office Theme</vt:lpstr>
      <vt:lpstr>View</vt:lpstr>
      <vt:lpstr>Equation</vt:lpstr>
      <vt:lpstr>Refraction Seismology </vt:lpstr>
      <vt:lpstr>Our Geophysics Toolbox</vt:lpstr>
      <vt:lpstr>PowerPoint Presentation</vt:lpstr>
      <vt:lpstr>Resolution</vt:lpstr>
      <vt:lpstr>PowerPoint Presentation</vt:lpstr>
      <vt:lpstr>Finding Ray Paths :: Refraction</vt:lpstr>
      <vt:lpstr>Fermat’s Principle</vt:lpstr>
      <vt:lpstr>Snell’s Law &amp; Critical Refraction</vt:lpstr>
      <vt:lpstr>Refraction, Velocity and Arrival Times = Moho Discovery</vt:lpstr>
      <vt:lpstr>Potential Paths in a Refraction Survey</vt:lpstr>
      <vt:lpstr>The Time-Distance (t-x) Diagram</vt:lpstr>
      <vt:lpstr>The Direct Ray</vt:lpstr>
      <vt:lpstr>The Reflected Ray</vt:lpstr>
      <vt:lpstr>The Refracted Ray</vt:lpstr>
      <vt:lpstr>Making a t-x Diagram</vt:lpstr>
      <vt:lpstr>PowerPoint Presentation</vt:lpstr>
      <vt:lpstr>Multiple Layers</vt:lpstr>
      <vt:lpstr>Refraction…What is it Good For?</vt:lpstr>
      <vt:lpstr>PowerPoint Presentation</vt:lpstr>
      <vt:lpstr>PowerPoint Presentation</vt:lpstr>
      <vt:lpstr>Socorro Data using SeisImager2D</vt:lpstr>
      <vt:lpstr>Picking 1st Arrivals</vt:lpstr>
      <vt:lpstr>Travel Time Curves</vt:lpstr>
      <vt:lpstr>Travel Time Curves</vt:lpstr>
      <vt:lpstr>Travel Time Curves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Refraction Seismology</dc:title>
  <dc:subject>GLY3160 / PHY3160</dc:subject>
  <dc:creator>Scott T. Marshall</dc:creator>
  <cp:lastModifiedBy>Microsoft Office User</cp:lastModifiedBy>
  <cp:revision>674</cp:revision>
  <cp:lastPrinted>2015-02-06T17:34:33Z</cp:lastPrinted>
  <dcterms:created xsi:type="dcterms:W3CDTF">2006-08-16T00:00:00Z</dcterms:created>
  <dcterms:modified xsi:type="dcterms:W3CDTF">2023-08-09T21:48:32Z</dcterms:modified>
</cp:coreProperties>
</file>